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16"/>
  </p:sldMasterIdLst>
  <p:notesMasterIdLst>
    <p:notesMasterId r:id="rId149"/>
  </p:notesMasterIdLst>
  <p:handoutMasterIdLst>
    <p:handoutMasterId r:id="rId150"/>
  </p:handoutMasterIdLst>
  <p:sldIdLst>
    <p:sldId id="572" r:id="rId117"/>
    <p:sldId id="576" r:id="rId118"/>
    <p:sldId id="577" r:id="rId119"/>
    <p:sldId id="578" r:id="rId120"/>
    <p:sldId id="579" r:id="rId121"/>
    <p:sldId id="580" r:id="rId122"/>
    <p:sldId id="582" r:id="rId123"/>
    <p:sldId id="583" r:id="rId124"/>
    <p:sldId id="655" r:id="rId125"/>
    <p:sldId id="663" r:id="rId126"/>
    <p:sldId id="664" r:id="rId127"/>
    <p:sldId id="665" r:id="rId128"/>
    <p:sldId id="666" r:id="rId129"/>
    <p:sldId id="667" r:id="rId130"/>
    <p:sldId id="668" r:id="rId131"/>
    <p:sldId id="669" r:id="rId132"/>
    <p:sldId id="693" r:id="rId133"/>
    <p:sldId id="651" r:id="rId134"/>
    <p:sldId id="646" r:id="rId135"/>
    <p:sldId id="647" r:id="rId136"/>
    <p:sldId id="648" r:id="rId137"/>
    <p:sldId id="649" r:id="rId138"/>
    <p:sldId id="650" r:id="rId139"/>
    <p:sldId id="694" r:id="rId140"/>
    <p:sldId id="656" r:id="rId141"/>
    <p:sldId id="674" r:id="rId142"/>
    <p:sldId id="675" r:id="rId143"/>
    <p:sldId id="695" r:id="rId144"/>
    <p:sldId id="652" r:id="rId145"/>
    <p:sldId id="661" r:id="rId146"/>
    <p:sldId id="662" r:id="rId147"/>
    <p:sldId id="696" r:id="rId148"/>
  </p:sldIdLst>
  <p:sldSz cx="12187238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Isabel Cotes Araujo" initials="MIC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CC33"/>
    <a:srgbClr val="FFCCFF"/>
    <a:srgbClr val="E3EAF5"/>
    <a:srgbClr val="FFFFFF"/>
    <a:srgbClr val="DDE6F3"/>
    <a:srgbClr val="E9EFF7"/>
    <a:srgbClr val="DDF2FF"/>
    <a:srgbClr val="F7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1" autoAdjust="0"/>
    <p:restoredTop sz="98459" autoAdjust="0"/>
  </p:normalViewPr>
  <p:slideViewPr>
    <p:cSldViewPr>
      <p:cViewPr varScale="1">
        <p:scale>
          <a:sx n="88" d="100"/>
          <a:sy n="88" d="100"/>
        </p:scale>
        <p:origin x="73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22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" Target="slides/slide12.xml"/><Relationship Id="rId149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slide" Target="slides/slide2.xml"/><Relationship Id="rId134" Type="http://schemas.openxmlformats.org/officeDocument/2006/relationships/slide" Target="slides/slide18.xml"/><Relationship Id="rId139" Type="http://schemas.openxmlformats.org/officeDocument/2006/relationships/slide" Target="slides/slide23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handoutMaster" Target="handoutMasters/handoutMaster1.xml"/><Relationship Id="rId155" Type="http://schemas.openxmlformats.org/officeDocument/2006/relationships/tableStyles" Target="tableStyle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slide" Target="slides/slide8.xml"/><Relationship Id="rId129" Type="http://schemas.openxmlformats.org/officeDocument/2006/relationships/slide" Target="slides/slide13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24.xml"/><Relationship Id="rId145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slide" Target="slides/slide3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14.xml"/><Relationship Id="rId135" Type="http://schemas.openxmlformats.org/officeDocument/2006/relationships/slide" Target="slides/slide19.xml"/><Relationship Id="rId151" Type="http://schemas.openxmlformats.org/officeDocument/2006/relationships/commentAuthors" Target="commentAuthor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4.xml"/><Relationship Id="rId125" Type="http://schemas.openxmlformats.org/officeDocument/2006/relationships/slide" Target="slides/slide9.xml"/><Relationship Id="rId141" Type="http://schemas.openxmlformats.org/officeDocument/2006/relationships/slide" Target="slides/slide25.xml"/><Relationship Id="rId146" Type="http://schemas.openxmlformats.org/officeDocument/2006/relationships/slide" Target="slides/slide3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" Target="slides/slide15.xml"/><Relationship Id="rId136" Type="http://schemas.openxmlformats.org/officeDocument/2006/relationships/slide" Target="slides/slide2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presProps" Target="pres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10.xml"/><Relationship Id="rId147" Type="http://schemas.openxmlformats.org/officeDocument/2006/relationships/slide" Target="slides/slide3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5.xml"/><Relationship Id="rId142" Type="http://schemas.openxmlformats.org/officeDocument/2006/relationships/slide" Target="slides/slide26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.xml"/><Relationship Id="rId137" Type="http://schemas.openxmlformats.org/officeDocument/2006/relationships/slide" Target="slides/slide2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16.xml"/><Relationship Id="rId153" Type="http://schemas.openxmlformats.org/officeDocument/2006/relationships/viewProps" Target="view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slide" Target="slides/slide1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6.xml"/><Relationship Id="rId143" Type="http://schemas.openxmlformats.org/officeDocument/2006/relationships/slide" Target="slides/slide27.xml"/><Relationship Id="rId148" Type="http://schemas.openxmlformats.org/officeDocument/2006/relationships/slide" Target="slides/slide3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17.xml"/><Relationship Id="rId154" Type="http://schemas.openxmlformats.org/officeDocument/2006/relationships/theme" Target="theme/theme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7.xml"/><Relationship Id="rId144" Type="http://schemas.openxmlformats.org/officeDocument/2006/relationships/slide" Target="slides/slide28.xml"/><Relationship Id="rId90" Type="http://schemas.openxmlformats.org/officeDocument/2006/relationships/customXml" Target="../customXml/item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0BF970-B986-4C46-9BFF-0E49669B8933}" type="datetimeFigureOut">
              <a:rPr lang="es-CO" smtClean="0"/>
              <a:pPr/>
              <a:t>21/12/2017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6A9BC3-8CFE-496B-91C3-6498A4AF79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46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34086-DCDE-43B1-86C0-7E0F81510A77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AE9FC9-A74B-44D3-A890-6BB65FC9DE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07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5915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5747" y="274639"/>
            <a:ext cx="2742129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362" y="274639"/>
            <a:ext cx="802326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8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429376"/>
            <a:ext cx="12187238" cy="1253613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40270" y="2700836"/>
            <a:ext cx="4327029" cy="7683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Capítulo</a:t>
            </a:r>
          </a:p>
        </p:txBody>
      </p:sp>
      <p:pic>
        <p:nvPicPr>
          <p:cNvPr id="2" name="Imagen 1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6039753" y="1696767"/>
            <a:ext cx="5754333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411657" y="1697484"/>
            <a:ext cx="5441696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5853353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656" y="794773"/>
            <a:ext cx="513594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6039753" y="1696767"/>
            <a:ext cx="5754333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411657" y="1697484"/>
            <a:ext cx="5441696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5853353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656" y="794773"/>
            <a:ext cx="513594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6039753" y="1696767"/>
            <a:ext cx="5754333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411657" y="1697484"/>
            <a:ext cx="5441696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5853353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656" y="794773"/>
            <a:ext cx="513594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2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6039753" y="1696767"/>
            <a:ext cx="5754333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411657" y="1697484"/>
            <a:ext cx="5441696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5853353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656" y="794773"/>
            <a:ext cx="513594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2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6039753" y="1696767"/>
            <a:ext cx="5754333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411657" y="1697484"/>
            <a:ext cx="5441696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5853353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656" y="794773"/>
            <a:ext cx="513594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429376"/>
            <a:ext cx="12187238" cy="1253613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40270" y="2700836"/>
            <a:ext cx="4327029" cy="7683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Capítulo</a:t>
            </a:r>
          </a:p>
        </p:txBody>
      </p:sp>
      <p:pic>
        <p:nvPicPr>
          <p:cNvPr id="2" name="Imagen 1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6039753" y="1696767"/>
            <a:ext cx="5754333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411657" y="1697484"/>
            <a:ext cx="5441696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5853353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656" y="794773"/>
            <a:ext cx="513594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1" y="5676474"/>
            <a:ext cx="3735911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708" y="4406901"/>
            <a:ext cx="103591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708" y="2906713"/>
            <a:ext cx="103591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1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362" y="1600201"/>
            <a:ext cx="53826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179" y="1600201"/>
            <a:ext cx="53826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362" y="1535113"/>
            <a:ext cx="5384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362" y="2174875"/>
            <a:ext cx="5384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0949" y="1535113"/>
            <a:ext cx="53869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0949" y="2174875"/>
            <a:ext cx="53869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8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363" y="273050"/>
            <a:ext cx="40095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4871" y="273051"/>
            <a:ext cx="68130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363" y="1435101"/>
            <a:ext cx="40095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8784" y="4800600"/>
            <a:ext cx="73123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8784" y="612775"/>
            <a:ext cx="73123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8784" y="5367338"/>
            <a:ext cx="73123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685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68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362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21/12/2017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4187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7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20" r:id="rId18"/>
    <p:sldLayoutId id="214748372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47034" y="2484378"/>
            <a:ext cx="7764464" cy="768350"/>
          </a:xfrm>
        </p:spPr>
        <p:txBody>
          <a:bodyPr>
            <a:normAutofit/>
          </a:bodyPr>
          <a:lstStyle/>
          <a:p>
            <a:r>
              <a:rPr lang="es-C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</a:t>
            </a:r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Acción 2018</a:t>
            </a:r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6900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0427" y="275870"/>
            <a:ext cx="8226385" cy="554485"/>
          </a:xfrm>
        </p:spPr>
        <p:txBody>
          <a:bodyPr>
            <a:normAutofit fontScale="90000"/>
          </a:bodyPr>
          <a:lstStyle/>
          <a:p>
            <a:pPr algn="l"/>
            <a:r>
              <a:rPr lang="es-CO" sz="3199" b="1" dirty="0"/>
              <a:t/>
            </a:r>
            <a:br>
              <a:rPr lang="es-CO" sz="3199" b="1" dirty="0"/>
            </a:br>
            <a:r>
              <a:rPr lang="es-CO" sz="3199" b="1" dirty="0"/>
              <a:t/>
            </a:r>
            <a:br>
              <a:rPr lang="es-CO" sz="3199" b="1" dirty="0"/>
            </a:br>
            <a:r>
              <a:rPr lang="es-CO" sz="3199" b="1" dirty="0"/>
              <a:t>Fichas Proyectos de Inversión 2018</a:t>
            </a:r>
            <a:br>
              <a:rPr lang="es-CO" sz="3199" b="1" dirty="0"/>
            </a:br>
            <a:r>
              <a:rPr lang="es-CO" sz="3199" b="1" dirty="0"/>
              <a:t>Objetivo 1: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53" y="1499659"/>
            <a:ext cx="9563344" cy="5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01" y="267051"/>
            <a:ext cx="9713410" cy="62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1" y="983596"/>
            <a:ext cx="9481488" cy="562068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3618" y="1341"/>
            <a:ext cx="8226385" cy="647998"/>
          </a:xfrm>
        </p:spPr>
        <p:txBody>
          <a:bodyPr>
            <a:noAutofit/>
          </a:bodyPr>
          <a:lstStyle/>
          <a:p>
            <a:pPr algn="l"/>
            <a:r>
              <a:rPr lang="es-CO" sz="2399" b="1" dirty="0"/>
              <a:t/>
            </a:r>
            <a:br>
              <a:rPr lang="es-CO" sz="2399" b="1" dirty="0"/>
            </a:br>
            <a:r>
              <a:rPr lang="es-CO" sz="2399" b="1" dirty="0"/>
              <a:t/>
            </a:r>
            <a:br>
              <a:rPr lang="es-CO" sz="2399" b="1" dirty="0"/>
            </a:br>
            <a:r>
              <a:rPr lang="es-CO" sz="2399" b="1" dirty="0"/>
              <a:t>Fichas Proyectos de Inversión 2018</a:t>
            </a:r>
            <a:br>
              <a:rPr lang="es-CO" sz="2399" b="1" dirty="0"/>
            </a:br>
            <a:r>
              <a:rPr lang="es-CO" sz="2399" b="1" dirty="0"/>
              <a:t>Objetivo 2: </a:t>
            </a:r>
          </a:p>
        </p:txBody>
      </p:sp>
    </p:spTree>
    <p:extLst>
      <p:ext uri="{BB962C8B-B14F-4D97-AF65-F5344CB8AC3E}">
        <p14:creationId xmlns:p14="http://schemas.microsoft.com/office/powerpoint/2010/main" val="11031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5" y="151407"/>
            <a:ext cx="10122683" cy="67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4" y="1133661"/>
            <a:ext cx="10313677" cy="534783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23539" y="1341"/>
            <a:ext cx="4761207" cy="119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99" b="1" dirty="0"/>
              <a:t/>
            </a:r>
            <a:br>
              <a:rPr lang="es-CO" sz="1799" b="1" dirty="0"/>
            </a:br>
            <a:r>
              <a:rPr lang="es-CO" sz="1799" b="1" dirty="0"/>
              <a:t>Fichas Proyectos de Inversión 2018</a:t>
            </a:r>
            <a:br>
              <a:rPr lang="es-CO" sz="1799" b="1" dirty="0"/>
            </a:br>
            <a:r>
              <a:rPr lang="es-CO" sz="1799" b="1" dirty="0"/>
              <a:t>Objetivo 3: </a:t>
            </a:r>
          </a:p>
          <a:p>
            <a:endParaRPr lang="es-CO" sz="1799" dirty="0"/>
          </a:p>
        </p:txBody>
      </p:sp>
    </p:spTree>
    <p:extLst>
      <p:ext uri="{BB962C8B-B14F-4D97-AF65-F5344CB8AC3E}">
        <p14:creationId xmlns:p14="http://schemas.microsoft.com/office/powerpoint/2010/main" val="27415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14" y="1147305"/>
            <a:ext cx="9604271" cy="49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87" y="358925"/>
            <a:ext cx="10109040" cy="618395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45919" y="14982"/>
            <a:ext cx="2523850" cy="36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9" b="1" dirty="0"/>
              <a:t>Objetivo 4</a:t>
            </a:r>
          </a:p>
        </p:txBody>
      </p:sp>
    </p:spTree>
    <p:extLst>
      <p:ext uri="{BB962C8B-B14F-4D97-AF65-F5344CB8AC3E}">
        <p14:creationId xmlns:p14="http://schemas.microsoft.com/office/powerpoint/2010/main" val="37562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9043" y="332656"/>
            <a:ext cx="483167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9" b="1" dirty="0" smtClean="0"/>
              <a:t>DIRECCIÓN DE ACCESO A TIERRAS</a:t>
            </a:r>
            <a:endParaRPr lang="es-CO" sz="1799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5027" y="1052736"/>
            <a:ext cx="9361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COMPROMISOS ADICIONALES CONCERTADOS CON EL DIRECTOR GENERAL: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Los </a:t>
            </a:r>
            <a:r>
              <a:rPr lang="es-CO" dirty="0"/>
              <a:t>1670 </a:t>
            </a:r>
            <a:r>
              <a:rPr lang="es-CO" dirty="0" smtClean="0"/>
              <a:t>predios que ingresan </a:t>
            </a:r>
            <a:r>
              <a:rPr lang="es-CO" dirty="0"/>
              <a:t>al </a:t>
            </a:r>
            <a:r>
              <a:rPr lang="es-CO" dirty="0" smtClean="0"/>
              <a:t>Fondo se espera que aportarán </a:t>
            </a:r>
            <a:r>
              <a:rPr lang="es-CO" dirty="0"/>
              <a:t>más o menos 100 mil hectáreas</a:t>
            </a:r>
            <a:r>
              <a:rPr lang="es-CO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En el tema de EDP incluir la medición también en términos de predios.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En </a:t>
            </a:r>
            <a:r>
              <a:rPr lang="es-CO" dirty="0"/>
              <a:t>el proyecto debe </a:t>
            </a:r>
            <a:r>
              <a:rPr lang="es-CO" dirty="0" smtClean="0"/>
              <a:t>incluirse, de manera que sea visible en la cadena de valor,  </a:t>
            </a:r>
            <a:r>
              <a:rPr lang="es-CO" dirty="0"/>
              <a:t>el tema de descongestión y el de impuestos y </a:t>
            </a:r>
            <a:r>
              <a:rPr lang="es-CO" dirty="0" smtClean="0"/>
              <a:t>registro</a:t>
            </a:r>
            <a:r>
              <a:rPr lang="es-CO" dirty="0"/>
              <a:t> </a:t>
            </a:r>
            <a:r>
              <a:rPr lang="es-CO" dirty="0" smtClean="0"/>
              <a:t>y gestionar el respectivo indicador ante el DNP.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A 31 de diciembre, la sumatoria de todas las intervenciones, debe arrojar 100 mil procesos, que incluya la meta de los 6.070, más </a:t>
            </a:r>
            <a:r>
              <a:rPr lang="es-CO" dirty="0"/>
              <a:t>20.000 de registro </a:t>
            </a:r>
            <a:r>
              <a:rPr lang="es-CO" dirty="0" smtClean="0"/>
              <a:t>masivo, más </a:t>
            </a:r>
            <a:r>
              <a:rPr lang="es-CO" dirty="0"/>
              <a:t>10 mil procesos de notificación para </a:t>
            </a:r>
            <a:r>
              <a:rPr lang="es-CO" dirty="0" smtClean="0"/>
              <a:t>archivar, entre otros.</a:t>
            </a:r>
          </a:p>
          <a:p>
            <a:pPr marL="285750" indent="-285750" algn="just">
              <a:buFontTx/>
              <a:buChar char="-"/>
            </a:pPr>
            <a:r>
              <a:rPr lang="es-CO" dirty="0" smtClean="0"/>
              <a:t>Contratos </a:t>
            </a:r>
            <a:r>
              <a:rPr lang="es-CO" dirty="0"/>
              <a:t>de </a:t>
            </a:r>
            <a:r>
              <a:rPr lang="es-CO" dirty="0" smtClean="0"/>
              <a:t>aprovechamiento,  2: uno </a:t>
            </a:r>
            <a:r>
              <a:rPr lang="es-CO" dirty="0"/>
              <a:t>a enero y otro a </a:t>
            </a:r>
            <a:r>
              <a:rPr lang="es-CO" dirty="0" smtClean="0"/>
              <a:t>julio.</a:t>
            </a:r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253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47034" y="2602362"/>
            <a:ext cx="7764464" cy="768350"/>
          </a:xfrm>
        </p:spPr>
        <p:txBody>
          <a:bodyPr>
            <a:normAutofit fontScale="62500" lnSpcReduction="20000"/>
          </a:bodyPr>
          <a:lstStyle/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 metas y actividades 2018 DIRECCIÓN DE ORDENAMIENTO SOCIAL DE LA PROPIEDAD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48" y="-2047"/>
            <a:ext cx="3815727" cy="2244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708" r="11660"/>
          <a:stretch/>
        </p:blipFill>
        <p:spPr>
          <a:xfrm>
            <a:off x="1788906" y="3730577"/>
            <a:ext cx="2679499" cy="19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0630123" y="260648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83171" y="1487134"/>
          <a:ext cx="10820896" cy="5038210"/>
        </p:xfrm>
        <a:graphic>
          <a:graphicData uri="http://schemas.openxmlformats.org/drawingml/2006/table">
            <a:tbl>
              <a:tblPr/>
              <a:tblGrid>
                <a:gridCol w="10820896">
                  <a:extLst>
                    <a:ext uri="{9D8B030D-6E8A-4147-A177-3AD203B41FA5}">
                      <a16:colId xmlns:a16="http://schemas.microsoft.com/office/drawing/2014/main" val="947631709"/>
                    </a:ext>
                  </a:extLst>
                </a:gridCol>
              </a:tblGrid>
              <a:tr h="980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Principales actividades a desarrollar en 2018 para el logro de las metas de la Estrategia: 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0505"/>
                  </a:ext>
                </a:extLst>
              </a:tr>
              <a:tr h="7449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Recolección y análisis de la información secundaria disponible en la ANT y en las demás entidades relacionadas con la administración de la tierra para caracterizar el territorio.</a:t>
                      </a:r>
                      <a:endParaRPr lang="es-MX" sz="18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030366"/>
                  </a:ext>
                </a:extLst>
              </a:tr>
              <a:tr h="7093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Realizar acercamiento institucional y comunitario</a:t>
                      </a:r>
                      <a:r>
                        <a:rPr lang="es-MX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conocer el estado de poblamiento de las zonas a intervenir e identificar los conflictos de uso y ocupación.</a:t>
                      </a:r>
                      <a:endParaRPr lang="es-MX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624441"/>
                  </a:ext>
                </a:extLst>
              </a:tr>
              <a:tr h="740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Realizar el diagnóstico y análisis de las particularidades físicas, jurídicas y sociales del territorio que determinan el alcance, objetivos y metas de los planes en los municipios programados.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1456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Realizar el diagnóstico predial para estructurar la ruta de implementación del procedimiento único (DPAP)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8827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Elaborar planes de ordenamiento social de la propiedad rural.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640868"/>
                  </a:ext>
                </a:extLst>
              </a:tr>
              <a:tr h="6382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Realizar barrido predial.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3026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80F3429-1CF6-4E48-8ADB-2314FE8CC964}"/>
              </a:ext>
            </a:extLst>
          </p:cNvPr>
          <p:cNvSpPr txBox="1"/>
          <p:nvPr/>
        </p:nvSpPr>
        <p:spPr>
          <a:xfrm>
            <a:off x="1227164" y="689225"/>
            <a:ext cx="940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PROYECTO ELABORACIÓN DE PLANES DE ORDENAMIENTO SOCIAL DE LA PROPIEDAD RURAL - 2018</a:t>
            </a:r>
          </a:p>
        </p:txBody>
      </p:sp>
    </p:spTree>
    <p:extLst>
      <p:ext uri="{BB962C8B-B14F-4D97-AF65-F5344CB8AC3E}">
        <p14:creationId xmlns:p14="http://schemas.microsoft.com/office/powerpoint/2010/main" val="1648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Misión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30482" y="2134134"/>
            <a:ext cx="8180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máxima autoridad de tierras. consolidar y mantener el ordenamiento social de la propiedad rural, para mejorar las condiciones de vida de la población.</a:t>
            </a:r>
          </a:p>
        </p:txBody>
      </p:sp>
      <p:pic>
        <p:nvPicPr>
          <p:cNvPr id="2050" name="Picture 2" descr="http://ecampus.4cif.com/pluginfile.php/108/mod_page/content/1/empre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37" y="3334462"/>
            <a:ext cx="3198322" cy="27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78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7BE515-8688-4B78-A05D-FB8051223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66013"/>
              </p:ext>
            </p:extLst>
          </p:nvPr>
        </p:nvGraphicFramePr>
        <p:xfrm>
          <a:off x="332979" y="707076"/>
          <a:ext cx="11521281" cy="3658028"/>
        </p:xfrm>
        <a:graphic>
          <a:graphicData uri="http://schemas.openxmlformats.org/drawingml/2006/table">
            <a:tbl>
              <a:tblPr/>
              <a:tblGrid>
                <a:gridCol w="6336704">
                  <a:extLst>
                    <a:ext uri="{9D8B030D-6E8A-4147-A177-3AD203B41FA5}">
                      <a16:colId xmlns:a16="http://schemas.microsoft.com/office/drawing/2014/main" val="360757835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505103213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658690664"/>
                    </a:ext>
                  </a:extLst>
                </a:gridCol>
              </a:tblGrid>
              <a:tr h="404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a Julio. 2018 (Plan de Acción)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23579"/>
                  </a:ext>
                </a:extLst>
              </a:tr>
              <a:tr h="6621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Elaborar las fichas de caracterización territorial de los municipios </a:t>
                      </a:r>
                      <a:r>
                        <a:rPr lang="es-MX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programados. (20 nuevos)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Fichas de caracterización territorial elaboradas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99866"/>
                  </a:ext>
                </a:extLst>
              </a:tr>
              <a:tr h="47584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Conformación del Semillero de la Tierra y el Territorio en los municipios programados (20 nuevos)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Semilleros de la tierra y el territorio conformados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4828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Realizar el análisis territorial integral </a:t>
                      </a:r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los municipios programados (20 nuevos y 15 iniciados en 2017)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Documento de análisis integral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763095"/>
                  </a:ext>
                </a:extLst>
              </a:tr>
              <a:tr h="41573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 Preliminar de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Análisis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Predial DPAP diligenciado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(15 iniciados </a:t>
                      </a:r>
                      <a:r>
                        <a:rPr lang="pt-BR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2017)</a:t>
                      </a:r>
                      <a:endParaRPr lang="es-MX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Municípios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DPAP diligenciado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97001"/>
                  </a:ext>
                </a:extLst>
              </a:tr>
              <a:tr h="51975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Elaborar el documento Plan de Ordenamiento Social de la Propiedad Rural – POSPR (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iniciados </a:t>
                      </a:r>
                      <a:r>
                        <a:rPr lang="pt-BR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2017)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de Ordenamiento Social de la Propiedad Rural – POSPR elaborados.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57892"/>
                  </a:ext>
                </a:extLst>
              </a:tr>
              <a:tr h="51975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Realizar barrido predial. (compromiso presidencia)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Predios visitados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3372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8616CD8-E9E0-4C8C-800B-288181691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06273"/>
              </p:ext>
            </p:extLst>
          </p:nvPr>
        </p:nvGraphicFramePr>
        <p:xfrm>
          <a:off x="332979" y="4365104"/>
          <a:ext cx="11521280" cy="2296380"/>
        </p:xfrm>
        <a:graphic>
          <a:graphicData uri="http://schemas.openxmlformats.org/drawingml/2006/table">
            <a:tbl>
              <a:tblPr/>
              <a:tblGrid>
                <a:gridCol w="6336704">
                  <a:extLst>
                    <a:ext uri="{9D8B030D-6E8A-4147-A177-3AD203B41FA5}">
                      <a16:colId xmlns:a16="http://schemas.microsoft.com/office/drawing/2014/main" val="149199137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273288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29281266"/>
                    </a:ext>
                  </a:extLst>
                </a:gridCol>
              </a:tblGrid>
              <a:tr h="305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 a diciembre. 2018 (Plan de Acción)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67420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 Preliminar de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Análisis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Predial DPAP diligenciado. </a:t>
                      </a:r>
                      <a:r>
                        <a:rPr lang="es-MX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 nuevos)</a:t>
                      </a:r>
                      <a:endParaRPr lang="es-MX" sz="13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Municípios </a:t>
                      </a:r>
                      <a:r>
                        <a:rPr lang="pt-B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DPAP diligenciado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8731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Elaborar las hojas de Vida de los procesos misionales en curso (existentes) trasferidos por el INCODER de los municipios programados para la implementación de la ruta de los POSPR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Hojas de Vida diligenciadas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510664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Elaborar el documento Plan de Ordenamiento Social de la Propiedad Rural – POSPR </a:t>
                      </a:r>
                      <a:r>
                        <a:rPr lang="es-MX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(20 nuevos)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de Ordenamiento Social de la Propiedad Rural – POSPR elaborados.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74794"/>
                  </a:ext>
                </a:extLst>
              </a:tr>
              <a:tr h="391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Realizar barrido predial. 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Predios visitados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0573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778973A-593C-49FB-BFD5-62450C5A6D43}"/>
              </a:ext>
            </a:extLst>
          </p:cNvPr>
          <p:cNvSpPr txBox="1"/>
          <p:nvPr/>
        </p:nvSpPr>
        <p:spPr>
          <a:xfrm>
            <a:off x="1269083" y="171359"/>
            <a:ext cx="940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PROYECTO ELABORACIÓN DE PLANES DE ORDENAMIENTO SOCIAL DE LA PROPIEDAD RURAL - 2018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3626A2-ED7D-4398-9213-665C3FBB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1048895" y="0"/>
            <a:ext cx="1112434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C2162-E238-49E2-B260-475D1413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62" y="812175"/>
            <a:ext cx="10968514" cy="533082"/>
          </a:xfrm>
        </p:spPr>
        <p:txBody>
          <a:bodyPr>
            <a:normAutofit fontScale="90000"/>
          </a:bodyPr>
          <a:lstStyle/>
          <a:p>
            <a:r>
              <a:rPr lang="es-CO" sz="2000" dirty="0"/>
              <a:t>PROYECTO IMPLEMENTACIÓN DEL SISTEMA INTEGRADO DE TIERRAS PARA LA GESTIÓN</a:t>
            </a:r>
            <a:br>
              <a:rPr lang="es-CO" sz="2000" dirty="0"/>
            </a:br>
            <a:r>
              <a:rPr lang="es-CO" sz="2000" dirty="0"/>
              <a:t>DEL ORDENAMIENTO SOCIAL DE LA PROPIEDAD </a:t>
            </a:r>
            <a:br>
              <a:rPr lang="es-CO" sz="2000" dirty="0"/>
            </a:br>
            <a:endParaRPr lang="es-CO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81CBDC9-84F4-43F5-8130-09DCFC3BE0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4987" y="1988840"/>
          <a:ext cx="11377264" cy="39639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77264">
                  <a:extLst>
                    <a:ext uri="{9D8B030D-6E8A-4147-A177-3AD203B41FA5}">
                      <a16:colId xmlns:a16="http://schemas.microsoft.com/office/drawing/2014/main" val="408275113"/>
                    </a:ext>
                  </a:extLst>
                </a:gridCol>
              </a:tblGrid>
              <a:tr h="58897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 Principales actividades a desarrollar en 2018 para el logro de las metas de la Estrategia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23230"/>
                  </a:ext>
                </a:extLst>
              </a:tr>
              <a:tr h="910239">
                <a:tc>
                  <a:txBody>
                    <a:bodyPr/>
                    <a:lstStyle/>
                    <a:p>
                      <a:r>
                        <a:rPr lang="es-CO" sz="1800" b="0" dirty="0"/>
                        <a:t>Diseñar, implementar y realizar procesos de mejora continua de la Arquitectura TI, para lograr que esté alineada con los planes de ordenamiento social de la propiedad, la misionalidad de la ANT  y los planes del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29407"/>
                  </a:ext>
                </a:extLst>
              </a:tr>
              <a:tr h="581249">
                <a:tc>
                  <a:txBody>
                    <a:bodyPr/>
                    <a:lstStyle/>
                    <a:p>
                      <a:r>
                        <a:rPr lang="es-CO" sz="1800" b="0" dirty="0"/>
                        <a:t>Implementar y poblar la base de datos del sistema bajo el modelo LADM_COL (</a:t>
                      </a:r>
                      <a:r>
                        <a:rPr lang="es-CO" sz="1800" b="0" dirty="0" err="1"/>
                        <a:t>Land</a:t>
                      </a:r>
                      <a:r>
                        <a:rPr lang="es-CO" sz="1800" b="0" dirty="0"/>
                        <a:t> </a:t>
                      </a:r>
                      <a:r>
                        <a:rPr lang="es-CO" sz="1800" b="0" dirty="0" err="1"/>
                        <a:t>Administration</a:t>
                      </a:r>
                      <a:r>
                        <a:rPr lang="es-CO" sz="1800" b="0" dirty="0"/>
                        <a:t> </a:t>
                      </a:r>
                      <a:r>
                        <a:rPr lang="es-CO" sz="1800" b="0" dirty="0" err="1"/>
                        <a:t>Domain</a:t>
                      </a:r>
                      <a:r>
                        <a:rPr lang="es-CO" sz="1800" b="0" dirty="0"/>
                        <a:t> </a:t>
                      </a:r>
                      <a:r>
                        <a:rPr lang="es-CO" sz="1800" b="0" dirty="0" err="1"/>
                        <a:t>Model</a:t>
                      </a:r>
                      <a:r>
                        <a:rPr lang="es-CO" sz="1800" b="0" dirty="0"/>
                        <a:t>) y su extensión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18159"/>
                  </a:ext>
                </a:extLst>
              </a:tr>
              <a:tr h="910239">
                <a:tc>
                  <a:txBody>
                    <a:bodyPr/>
                    <a:lstStyle/>
                    <a:p>
                      <a:r>
                        <a:rPr lang="es-CO" sz="1800" b="0" dirty="0"/>
                        <a:t>Diseñar, codificar, probar,  implementar y poner en operación las soluciones de software correspondiente a los módulos misionales priorizados, los cuales conformarán el Sistema Integrado de Tierras. Al igual que las soluciones integrales para barrido predial en el SIT.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867896"/>
                  </a:ext>
                </a:extLst>
              </a:tr>
              <a:tr h="910239">
                <a:tc>
                  <a:txBody>
                    <a:bodyPr/>
                    <a:lstStyle/>
                    <a:p>
                      <a:r>
                        <a:rPr lang="es-CO" sz="1800" b="0" dirty="0"/>
                        <a:t>Desarrollar componentes de interoperabilidad del Sistema que le permitan integrarse con el Observatorio de tierras rurales (en su primera fase) y con las entidades del sector.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01057"/>
                  </a:ext>
                </a:extLst>
              </a:tr>
            </a:tbl>
          </a:graphicData>
        </a:graphic>
      </p:graphicFrame>
      <p:pic>
        <p:nvPicPr>
          <p:cNvPr id="5" name="Imagen 6">
            <a:extLst>
              <a:ext uri="{FF2B5EF4-FFF2-40B4-BE49-F238E27FC236}">
                <a16:creationId xmlns:a16="http://schemas.microsoft.com/office/drawing/2014/main" id="{1D7C74D2-6D63-4E46-AB10-A7260687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0558115" y="380682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2D6F83F-56E1-4DA0-AA3E-47BBF03C9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529637"/>
              </p:ext>
            </p:extLst>
          </p:nvPr>
        </p:nvGraphicFramePr>
        <p:xfrm>
          <a:off x="116955" y="942588"/>
          <a:ext cx="11845316" cy="54976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46745">
                  <a:extLst>
                    <a:ext uri="{9D8B030D-6E8A-4147-A177-3AD203B41FA5}">
                      <a16:colId xmlns:a16="http://schemas.microsoft.com/office/drawing/2014/main" val="2728417506"/>
                    </a:ext>
                  </a:extLst>
                </a:gridCol>
                <a:gridCol w="4040340">
                  <a:extLst>
                    <a:ext uri="{9D8B030D-6E8A-4147-A177-3AD203B41FA5}">
                      <a16:colId xmlns:a16="http://schemas.microsoft.com/office/drawing/2014/main" val="3337916415"/>
                    </a:ext>
                  </a:extLst>
                </a:gridCol>
                <a:gridCol w="3158231">
                  <a:extLst>
                    <a:ext uri="{9D8B030D-6E8A-4147-A177-3AD203B41FA5}">
                      <a16:colId xmlns:a16="http://schemas.microsoft.com/office/drawing/2014/main" val="1135195820"/>
                    </a:ext>
                  </a:extLst>
                </a:gridCol>
              </a:tblGrid>
              <a:tr h="188719">
                <a:tc gridSpan="3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Programado a 31 de Julio de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63325"/>
                  </a:ext>
                </a:extLst>
              </a:tr>
              <a:tr h="171563">
                <a:tc>
                  <a:txBody>
                    <a:bodyPr/>
                    <a:lstStyle/>
                    <a:p>
                      <a:pPr algn="ctr"/>
                      <a:r>
                        <a:rPr lang="es-CO" sz="1400" b="1" u="sng" dirty="0"/>
                        <a:t>Metas a Julio 2018 (Plan de acción)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u="sng" dirty="0"/>
                        <a:t>Indicadores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u="sng" dirty="0"/>
                        <a:t>Metas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2688"/>
                  </a:ext>
                </a:extLst>
              </a:tr>
              <a:tr h="772032">
                <a:tc>
                  <a:txBody>
                    <a:bodyPr/>
                    <a:lstStyle/>
                    <a:p>
                      <a:r>
                        <a:rPr lang="es-CO" sz="1400" dirty="0"/>
                        <a:t>Incluir los nuevo procesos misionales en el marco del modelo de arquitectura empresarial.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Documento de arquitectura empresarial actualizado en el Marco del PETIC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189268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y/o actualizar los modelos lógicos y físicos de las bases de datos de la ANT bajo la estructura LADM_COL + ANT, para los módulos misionales definidos y municipios del barrido predial.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esquema de base de datos bajo la estructura LADM_COL + ANT, para los módulos misionales definidos y municipios del barrido predial.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43503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e implementar los módulos misionales del  sistema integrado de tierras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Diseño ,desarrollo e implementación de procesos misionales 1er módulo Étnico, Inventario y administración de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baldíos (se incluye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Formalización, sin migración)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 Generador de reportes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724559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e implementar las soluciones tecnológicas para el Registro de Sujetos de Ordenamiento Social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Registros de Sujetos de Ordenamiento incorporados a la base de datos mediante FISO y su estado en el registro.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349011"/>
                  </a:ext>
                </a:extLst>
              </a:tr>
              <a:tr h="169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Diseñar, implementar y poner en operación las funcionalidades y/o ajustes requeridos para soportar y mantener los sistemas de información actuales junto con sus correspondientes bases de datos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Generar  soluciones informáticas para mantener sistema de información actuales que aun no han sido embebidos en el SIT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950439"/>
                  </a:ext>
                </a:extLst>
              </a:tr>
              <a:tr h="519333">
                <a:tc>
                  <a:txBody>
                    <a:bodyPr/>
                    <a:lstStyle/>
                    <a:p>
                      <a:r>
                        <a:rPr lang="es-CO" sz="1400" dirty="0"/>
                        <a:t>Realizar la acciones técnicas y administrativa para establecer los modelos de intercambio.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Formalizar acuerdos (convenios) de intercambio de información con entidades del sector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804505"/>
                  </a:ext>
                </a:extLst>
              </a:tr>
            </a:tbl>
          </a:graphicData>
        </a:graphic>
      </p:graphicFrame>
      <p:pic>
        <p:nvPicPr>
          <p:cNvPr id="6" name="Imagen 6">
            <a:extLst>
              <a:ext uri="{FF2B5EF4-FFF2-40B4-BE49-F238E27FC236}">
                <a16:creationId xmlns:a16="http://schemas.microsoft.com/office/drawing/2014/main" id="{2E89D112-935F-4343-966E-91841D85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0774139" y="44624"/>
            <a:ext cx="138769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BFC691D-7B7A-4708-8D42-7F5E1035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62" y="343929"/>
            <a:ext cx="10968514" cy="533082"/>
          </a:xfrm>
        </p:spPr>
        <p:txBody>
          <a:bodyPr>
            <a:normAutofit fontScale="90000"/>
          </a:bodyPr>
          <a:lstStyle/>
          <a:p>
            <a:r>
              <a:rPr lang="es-CO" sz="2000" dirty="0"/>
              <a:t>PROYECTO IMPLEMENTACIÓN DEL SISTEMA INTEGRADO DE TIERRAS PARA LA GESTIÓN</a:t>
            </a:r>
            <a:br>
              <a:rPr lang="es-CO" sz="2000" dirty="0"/>
            </a:br>
            <a:r>
              <a:rPr lang="es-CO" sz="2000" dirty="0"/>
              <a:t>DEL ORDENAMIENTO SOCIAL DE LA PROPIEDAD </a:t>
            </a:r>
            <a:br>
              <a:rPr lang="es-CO" sz="2000" dirty="0"/>
            </a:b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5093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140C110-8A26-4AFB-A866-840883B12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67373"/>
              </p:ext>
            </p:extLst>
          </p:nvPr>
        </p:nvGraphicFramePr>
        <p:xfrm>
          <a:off x="447343" y="793730"/>
          <a:ext cx="11292550" cy="597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26801">
                  <a:extLst>
                    <a:ext uri="{9D8B030D-6E8A-4147-A177-3AD203B41FA5}">
                      <a16:colId xmlns:a16="http://schemas.microsoft.com/office/drawing/2014/main" val="1655577992"/>
                    </a:ext>
                  </a:extLst>
                </a:gridCol>
                <a:gridCol w="4026801">
                  <a:extLst>
                    <a:ext uri="{9D8B030D-6E8A-4147-A177-3AD203B41FA5}">
                      <a16:colId xmlns:a16="http://schemas.microsoft.com/office/drawing/2014/main" val="3337916415"/>
                    </a:ext>
                  </a:extLst>
                </a:gridCol>
                <a:gridCol w="3238948">
                  <a:extLst>
                    <a:ext uri="{9D8B030D-6E8A-4147-A177-3AD203B41FA5}">
                      <a16:colId xmlns:a16="http://schemas.microsoft.com/office/drawing/2014/main" val="1135195820"/>
                    </a:ext>
                  </a:extLst>
                </a:gridCol>
              </a:tblGrid>
              <a:tr h="326310">
                <a:tc gridSpan="3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Programado a 31 de Diciembre de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63325"/>
                  </a:ext>
                </a:extLst>
              </a:tr>
              <a:tr h="296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sng" dirty="0"/>
                        <a:t>Metas a Diciembre 2018 (Plan de acción)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u="sng" dirty="0"/>
                        <a:t>Indicadores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u="sng" dirty="0"/>
                        <a:t>Metas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2688"/>
                  </a:ext>
                </a:extLst>
              </a:tr>
              <a:tr h="356255"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tx1"/>
                          </a:solidFill>
                        </a:rPr>
                        <a:t>Realizar las iteraciones de actualización de los procesos existentes de acuerdo con la dinámica institucional que permita implementar los proyectos acordes al PETIC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solidFill>
                            <a:schemeClr val="tx1"/>
                          </a:solidFill>
                        </a:rPr>
                        <a:t>Documento de arquitectura empresarial actualizado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189268"/>
                  </a:ext>
                </a:extLst>
              </a:tr>
              <a:tr h="296645"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y/o actualizar los modelos lógicos y físicos de las bases de datos de la ANT bajo la estructura LADM_COL + ANT, para los módulos misionales definidos y municipios del barrido predial.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Datos históricos migrados al modelo LADM-COL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 Informe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487140"/>
                  </a:ext>
                </a:extLst>
              </a:tr>
              <a:tr h="630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e implementar los módulos misionales del  sistema integrado de tierras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misional fondo nacional agrario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Subsidios, 2do </a:t>
                      </a: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Étnico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implementado y 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migración de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formalización 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205534"/>
                  </a:ext>
                </a:extLst>
              </a:tr>
              <a:tr h="303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e implementar las soluciones tecnológicas para el Registro de Sujetos de Ordenamiento Social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del procedimiento único del Registro de Sujetos de Ordenamiento Social RESO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27954"/>
                  </a:ext>
                </a:extLst>
              </a:tr>
              <a:tr h="303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Diseñar, implementar y poner en operación las funcionalidades y/o ajustes requeridos para soportar y mantener los sistemas de información actuales junto con sus correspondientes bases de datos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Generar soluciones informáticas definitivas que apoyen la implementación del barrido predial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064429"/>
                  </a:ext>
                </a:extLst>
              </a:tr>
              <a:tr h="303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Realizar la acciones técnicas y administrativa para establecer los modelos de intercambio</a:t>
                      </a:r>
                      <a:endParaRPr lang="es-CO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Formalizar acuerdos (convenios) de intercambio de información con entidades del sector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0516614"/>
                  </a:ext>
                </a:extLst>
              </a:tr>
              <a:tr h="303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Diseñar y desarrollar los procesos de consulta extracción , transformación, cargue de los datos y/o servicios de integración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 de datos para soportar consulta extracción , transformación, cargue de los datos de interoperabilidad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40877"/>
                  </a:ext>
                </a:extLst>
              </a:tr>
            </a:tbl>
          </a:graphicData>
        </a:graphic>
      </p:graphicFrame>
      <p:pic>
        <p:nvPicPr>
          <p:cNvPr id="5" name="Imagen 6">
            <a:extLst>
              <a:ext uri="{FF2B5EF4-FFF2-40B4-BE49-F238E27FC236}">
                <a16:creationId xmlns:a16="http://schemas.microsoft.com/office/drawing/2014/main" id="{FB021FDE-5069-47F2-BDAA-613327D74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0558115" y="113696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9775BBB-F93A-469A-8C9D-9AA483580BE7}"/>
              </a:ext>
            </a:extLst>
          </p:cNvPr>
          <p:cNvSpPr txBox="1">
            <a:spLocks/>
          </p:cNvSpPr>
          <p:nvPr/>
        </p:nvSpPr>
        <p:spPr>
          <a:xfrm>
            <a:off x="425603" y="274192"/>
            <a:ext cx="10968514" cy="533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dirty="0"/>
              <a:t>PROYECTO IMPLEMENTACIÓN DEL SISTEMA INTEGRADO DE TIERRAS PARA LA GESTIÓN</a:t>
            </a:r>
            <a:br>
              <a:rPr lang="es-CO" sz="1800" dirty="0"/>
            </a:br>
            <a:r>
              <a:rPr lang="es-CO" sz="1800" dirty="0"/>
              <a:t>DEL ORDENAMIENTO SOCIAL DE LA PROPIEDAD </a:t>
            </a:r>
            <a:br>
              <a:rPr lang="es-CO" sz="1800" dirty="0"/>
            </a:b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7559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9043" y="332656"/>
            <a:ext cx="612068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9" b="1" dirty="0" smtClean="0"/>
              <a:t>DIRECCIÓN DE ORDENAMIENTO SOCIAL DE LA PROPIEDAD</a:t>
            </a:r>
            <a:endParaRPr lang="es-CO" sz="1799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5027" y="1196752"/>
            <a:ext cx="10297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COMPROMISOS ADICIONALES CONCERTADOS CON EL DIRECTOR GENERAL:</a:t>
            </a:r>
          </a:p>
          <a:p>
            <a:pPr algn="just"/>
            <a:endParaRPr lang="es-CO" b="1" dirty="0" smtClean="0"/>
          </a:p>
          <a:p>
            <a:pPr algn="just"/>
            <a:r>
              <a:rPr lang="es-CO" dirty="0" smtClean="0"/>
              <a:t>PLANEACIÓN OPERATIVA</a:t>
            </a:r>
            <a:endParaRPr lang="es-CO" dirty="0"/>
          </a:p>
          <a:p>
            <a:pPr marL="285750" indent="-285750" algn="just">
              <a:buFontTx/>
              <a:buChar char="-"/>
            </a:pPr>
            <a:endParaRPr lang="es-CO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Reportar </a:t>
            </a:r>
            <a:r>
              <a:rPr lang="es-CO" dirty="0"/>
              <a:t>la meta de predios visitados, no en términos catastrales sino </a:t>
            </a:r>
            <a:r>
              <a:rPr lang="es-CO" dirty="0" smtClean="0"/>
              <a:t>reales. La meta se mantiene en 71.000 al mes de julio y se ajusta en 60.000 al mes de diciembre.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  <a:p>
            <a:pPr algn="just"/>
            <a:r>
              <a:rPr lang="es-CO" dirty="0" smtClean="0"/>
              <a:t>SISTEMAS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A </a:t>
            </a:r>
            <a:r>
              <a:rPr lang="es-CO" dirty="0" smtClean="0"/>
              <a:t>la meta al mes de julio </a:t>
            </a:r>
            <a:r>
              <a:rPr lang="es-CO" dirty="0"/>
              <a:t>se le </a:t>
            </a:r>
            <a:r>
              <a:rPr lang="es-CO" dirty="0" smtClean="0"/>
              <a:t>suma </a:t>
            </a:r>
            <a:r>
              <a:rPr lang="es-CO" dirty="0"/>
              <a:t>el módulo de formalización sin migración, para un total de cuatro.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A diciembre, incluir </a:t>
            </a:r>
            <a:r>
              <a:rPr lang="es-CO" dirty="0" smtClean="0"/>
              <a:t>el módulo de </a:t>
            </a:r>
            <a:r>
              <a:rPr lang="es-CO" dirty="0"/>
              <a:t>subsidios y la migración de formalización. Se mantiene en tres.</a:t>
            </a:r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124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47034" y="2602362"/>
            <a:ext cx="7764464" cy="768350"/>
          </a:xfrm>
        </p:spPr>
        <p:txBody>
          <a:bodyPr>
            <a:normAutofit fontScale="62500" lnSpcReduction="20000"/>
          </a:bodyPr>
          <a:lstStyle/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 metas y actividades 2018 DIRECCIÓN DE GESTIÓN JURÍDICA DE TIERRAS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48" y="-2047"/>
            <a:ext cx="3815727" cy="2244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708" r="11660"/>
          <a:stretch/>
        </p:blipFill>
        <p:spPr>
          <a:xfrm>
            <a:off x="1788906" y="3730577"/>
            <a:ext cx="2679499" cy="19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0630123" y="260648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55515"/>
              </p:ext>
            </p:extLst>
          </p:nvPr>
        </p:nvGraphicFramePr>
        <p:xfrm>
          <a:off x="1413099" y="908720"/>
          <a:ext cx="9073008" cy="5388880"/>
        </p:xfrm>
        <a:graphic>
          <a:graphicData uri="http://schemas.openxmlformats.org/drawingml/2006/table">
            <a:tbl>
              <a:tblPr/>
              <a:tblGrid>
                <a:gridCol w="4851539">
                  <a:extLst>
                    <a:ext uri="{9D8B030D-6E8A-4147-A177-3AD203B41FA5}">
                      <a16:colId xmlns:a16="http://schemas.microsoft.com/office/drawing/2014/main" val="2087523486"/>
                    </a:ext>
                  </a:extLst>
                </a:gridCol>
                <a:gridCol w="4221469">
                  <a:extLst>
                    <a:ext uri="{9D8B030D-6E8A-4147-A177-3AD203B41FA5}">
                      <a16:colId xmlns:a16="http://schemas.microsoft.com/office/drawing/2014/main" val="3439318790"/>
                    </a:ext>
                  </a:extLst>
                </a:gridCol>
              </a:tblGrid>
              <a:tr h="192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Estrategia: 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Reducir la informalidad de la propiedad privada rural.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7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04925"/>
                  </a:ext>
                </a:extLst>
              </a:tr>
              <a:tr h="3780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</a:t>
                      </a:r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ES_tradnl" sz="1400" dirty="0" smtClean="0">
                          <a:effectLst/>
                          <a:latin typeface="Arial Narrow" panose="020B0606020202030204" pitchFamily="34" charset="0"/>
                        </a:rPr>
                        <a:t>Gestionar y apoyar la formalización de tierras de naturaleza privada para pobladores rurales de escasos recursos que tengan la calidad de poseedores.</a:t>
                      </a:r>
                      <a:endParaRPr lang="es-CO" sz="1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90989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17012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Programado a 31 de Julio de 2018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573" marR="8397" marT="83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72627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Indicadores 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Metas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856244"/>
                  </a:ext>
                </a:extLst>
              </a:tr>
              <a:tr h="5165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Títulos de formalización de la propiedad privada rural generados.</a:t>
                      </a:r>
                      <a:endParaRPr lang="es-MX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rtl="0" fontAlgn="ctr"/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9.000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Títulos generados de formalización de la propiedad privada rural.</a:t>
                      </a: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303260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Programado a 31 de Diciembre de 2018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02291" marR="8397" marT="83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148453"/>
                  </a:ext>
                </a:extLst>
              </a:tr>
              <a:tr h="564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Indicadores</a:t>
                      </a:r>
                    </a:p>
                    <a:p>
                      <a:pPr marL="265113" indent="0" algn="l" rtl="0" fontAlgn="ctr"/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Títulos de formalización de la propiedad privada rural generados.</a:t>
                      </a:r>
                    </a:p>
                    <a:p>
                      <a:pPr marL="265113" indent="0" algn="l" rtl="0" fontAlgn="ctr"/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Metas a 31 de Diciembre 2018</a:t>
                      </a:r>
                    </a:p>
                    <a:p>
                      <a:pPr marL="1857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12.000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Títulos generados de formalización de la propiedad privada rural.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0544"/>
                  </a:ext>
                </a:extLst>
              </a:tr>
              <a:tr h="68168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05141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Principales actividades a desarrollar en 2018 para el logro de las metas de la Estrategia:  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32248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el análisis y estudio técnico y jurídico de las solicitudes con el fin de establecer rutas de viabilidad para recibir asistencia por parte de la ANT.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las actividades de campo con el fin de 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espacializar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y ubicar geográficamente los predios, levantar actas de colindancia y linderos.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Adelantar el análisis registral y escritural de antecedentes de tradición de dominio conforme a los parámetros de la Ley y los parámetros de la sentencia T-488 de 2014.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Gestionar y apoyar la formalización de la propiedad privada rural ante notarios jueces y autoridades municipales, departamentales o nacionales   para pobladores rurales de escasos recursos que tengan la calidad de poseedores; impulso procesal.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39381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4834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Responsable</a:t>
                      </a:r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Juan Camilo Sánchez Rodríguez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1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8" t="82539" r="28284" b="5942"/>
          <a:stretch>
            <a:fillRect/>
          </a:stretch>
        </p:blipFill>
        <p:spPr bwMode="auto">
          <a:xfrm>
            <a:off x="10630123" y="260648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413099" y="908720"/>
          <a:ext cx="9073008" cy="5703643"/>
        </p:xfrm>
        <a:graphic>
          <a:graphicData uri="http://schemas.openxmlformats.org/drawingml/2006/table">
            <a:tbl>
              <a:tblPr/>
              <a:tblGrid>
                <a:gridCol w="4851539">
                  <a:extLst>
                    <a:ext uri="{9D8B030D-6E8A-4147-A177-3AD203B41FA5}">
                      <a16:colId xmlns:a16="http://schemas.microsoft.com/office/drawing/2014/main" val="2087523486"/>
                    </a:ext>
                  </a:extLst>
                </a:gridCol>
                <a:gridCol w="4221469">
                  <a:extLst>
                    <a:ext uri="{9D8B030D-6E8A-4147-A177-3AD203B41FA5}">
                      <a16:colId xmlns:a16="http://schemas.microsoft.com/office/drawing/2014/main" val="3439318790"/>
                    </a:ext>
                  </a:extLst>
                </a:gridCol>
              </a:tblGrid>
              <a:tr h="192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Estrategias:  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Contribuir mediante la identificación física y jurídica de los predios a la seguridad jurídica y protección de los baldíos.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Contribuir a la defensa de la función social y ecológica de la propiedad a través de la extinción del derecho de dominio.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7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04925"/>
                  </a:ext>
                </a:extLst>
              </a:tr>
              <a:tr h="378062">
                <a:tc gridSpan="2">
                  <a:txBody>
                    <a:bodyPr/>
                    <a:lstStyle/>
                    <a:p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</a:t>
                      </a:r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ES_tradnl" sz="1400" dirty="0" smtClean="0">
                          <a:effectLst/>
                          <a:latin typeface="Arial Narrow" panose="020B0606020202030204" pitchFamily="34" charset="0"/>
                        </a:rPr>
                        <a:t>Iniciar, adelantar y proferir los respectivos actos administrativos en los procedimientos agrarios.</a:t>
                      </a:r>
                    </a:p>
                    <a:p>
                      <a:endParaRPr lang="es-CO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90989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endParaRPr lang="es-MX" sz="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17012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Programado a 31 de Julio de 2018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573" marR="8397" marT="83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72627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Indicadores 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Metas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856244"/>
                  </a:ext>
                </a:extLst>
              </a:tr>
              <a:tr h="516594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 Narrow" panose="020B0606020202030204" pitchFamily="34" charset="0"/>
                        </a:rPr>
                        <a:t>Hectáreas ordenadas en cuanto a su tenencia, ocupación y aprovechamiento, a través de procedimientos agrarios con decisión de fondo</a:t>
                      </a:r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60.000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400" dirty="0" smtClean="0">
                          <a:effectLst/>
                          <a:latin typeface="Arial Narrow" panose="020B0606020202030204" pitchFamily="34" charset="0"/>
                        </a:rPr>
                        <a:t>Hectáreas ordenadas en cuanto a su tenencia, ocupación y aprovechamiento, a través de procedimientos agrarios con decisión de fondo</a:t>
                      </a:r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303260"/>
                  </a:ext>
                </a:extLst>
              </a:tr>
              <a:tr h="19267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Programado a 31 de Diciembre de 2018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02291" marR="8397" marT="83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148453"/>
                  </a:ext>
                </a:extLst>
              </a:tr>
              <a:tr h="56473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Indicadores</a:t>
                      </a:r>
                    </a:p>
                    <a:p>
                      <a:pPr marL="185738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 Narrow" panose="020B0606020202030204" pitchFamily="34" charset="0"/>
                        </a:rPr>
                        <a:t>Hectáreas ordenadas en cuanto a su tenencia, ocupación y aprovechamiento, a través de procedimientos agrarios con decisión de fondo</a:t>
                      </a:r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Metas a 31 de Diciembre 2018</a:t>
                      </a:r>
                    </a:p>
                    <a:p>
                      <a:pPr marL="185738" indent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120.000</a:t>
                      </a:r>
                      <a:r>
                        <a:rPr lang="es-MX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400" dirty="0" smtClean="0">
                          <a:effectLst/>
                          <a:latin typeface="Arial Narrow" panose="020B0606020202030204" pitchFamily="34" charset="0"/>
                        </a:rPr>
                        <a:t>Hectáreas ordenadas en cuanto a su tenencia, ocupación y aprovechamiento, a través de procedimientos agrarios con decisión de fondo</a:t>
                      </a:r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0544"/>
                  </a:ext>
                </a:extLst>
              </a:tr>
              <a:tr h="68168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05141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Principales actividades a desarrollar en 2018 para el logro de las metas de la Estrategia:  </a:t>
                      </a: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32248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las diligencias en los predios objeto de estudio a fin de determinar la procedencia y tipo de proceso que se debe iniciar sobre el caso particular - visita previa.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las diligencias a los predios objeto de estudio a fin de recopilar el material probatorio necesario para adoptar la decisión final que culmina el procedimiento. - inspección ocular .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el análisis y procesamiento de expedientes de los procedimientos agrarios  conforme a los lineamientos de la sentencia  T488 de 2014.</a:t>
                      </a: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39381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302291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4834"/>
                  </a:ext>
                </a:extLst>
              </a:tr>
              <a:tr h="1926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Responsable</a:t>
                      </a:r>
                      <a:r>
                        <a:rPr lang="es-MX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Juan Camilo Sánchez Rodríguez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73" marR="8397" marT="83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1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9043" y="332656"/>
            <a:ext cx="612068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9" b="1" dirty="0" smtClean="0"/>
              <a:t>DIRECCIÓN DE GESTIÓN JURÍDICA DE TIERRAS</a:t>
            </a:r>
            <a:endParaRPr lang="es-CO" sz="1799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5027" y="1196752"/>
            <a:ext cx="1029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COMPROMISOS ADICIONALES CONCERTADOS CON EL DIRECTOR GENERAL:</a:t>
            </a:r>
          </a:p>
          <a:p>
            <a:pPr marL="285750" indent="-285750" algn="just">
              <a:buFontTx/>
              <a:buChar char="-"/>
            </a:pPr>
            <a:endParaRPr lang="es-C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De los </a:t>
            </a:r>
            <a:r>
              <a:rPr lang="es-CO" dirty="0" smtClean="0"/>
              <a:t>9.000 títulos</a:t>
            </a:r>
            <a:r>
              <a:rPr lang="es-CO" dirty="0"/>
              <a:t>, </a:t>
            </a:r>
            <a:r>
              <a:rPr lang="es-CO" dirty="0" smtClean="0"/>
              <a:t>5.000 </a:t>
            </a:r>
            <a:r>
              <a:rPr lang="es-CO" dirty="0"/>
              <a:t>son por </a:t>
            </a:r>
            <a:r>
              <a:rPr lang="es-CO" dirty="0" smtClean="0"/>
              <a:t>902.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La meta a diciembre sube de 10 mil a 12 mil títulos.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943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47034" y="2602362"/>
            <a:ext cx="7764464" cy="768350"/>
          </a:xfrm>
        </p:spPr>
        <p:txBody>
          <a:bodyPr>
            <a:normAutofit fontScale="70000" lnSpcReduction="20000"/>
          </a:bodyPr>
          <a:lstStyle/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 metas y actividades 2018 DIRECCIÓN DE ASUNTOS ÉTNICOS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48" y="-2047"/>
            <a:ext cx="3815727" cy="2244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708" r="11660"/>
          <a:stretch/>
        </p:blipFill>
        <p:spPr>
          <a:xfrm>
            <a:off x="1788906" y="3730577"/>
            <a:ext cx="2679499" cy="19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Visión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82147" y="2210774"/>
            <a:ext cx="4165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el año 2030 la Agencia Nacional de Tierras habrá ordenado socialmente todo el territorio rural del país.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60789" y="3060701"/>
            <a:ext cx="3265398" cy="19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6145"/>
              </p:ext>
            </p:extLst>
          </p:nvPr>
        </p:nvGraphicFramePr>
        <p:xfrm>
          <a:off x="589001" y="583620"/>
          <a:ext cx="8568951" cy="4947069"/>
        </p:xfrm>
        <a:graphic>
          <a:graphicData uri="http://schemas.openxmlformats.org/drawingml/2006/table">
            <a:tbl>
              <a:tblPr/>
              <a:tblGrid>
                <a:gridCol w="334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749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Estrategia</a:t>
                      </a:r>
                      <a:r>
                        <a:rPr lang="es-ES_tradnl" sz="1200" b="1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 1</a:t>
                      </a: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:</a:t>
                      </a:r>
                      <a:r>
                        <a:rPr lang="es-ES_tradnl" sz="1200" b="1" dirty="0">
                          <a:effectLst/>
                          <a:latin typeface="Arial Narrow" pitchFamily="34" charset="0"/>
                          <a:ea typeface="Times New Roman"/>
                        </a:rPr>
                        <a:t>  </a:t>
                      </a:r>
                      <a:r>
                        <a:rPr lang="es-CO" sz="1200" dirty="0">
                          <a:latin typeface="Arial Narrow" pitchFamily="34" charset="0"/>
                        </a:rPr>
                        <a:t>Ordenamiento del territorio rural y acceso a la tierra por pobladores rurales.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16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Descripción:</a:t>
                      </a:r>
                      <a:endParaRPr lang="es-ES_tradnl" sz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i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1.1</a:t>
                      </a:r>
                      <a:r>
                        <a:rPr lang="es-ES_tradnl" sz="1200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ES_tradnl" sz="1200" i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Legalización de tierras a comunidades indígenas </a:t>
                      </a:r>
                      <a:r>
                        <a:rPr lang="es-ES_tradnl" sz="1200" i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a </a:t>
                      </a:r>
                      <a:r>
                        <a:rPr lang="es-ES_tradnl" sz="1200" i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través</a:t>
                      </a:r>
                      <a:r>
                        <a:rPr lang="es-ES_tradnl" sz="1200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de los procedimientos de </a:t>
                      </a:r>
                      <a:r>
                        <a:rPr lang="es-ES_tradnl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constitución </a:t>
                      </a:r>
                      <a:r>
                        <a:rPr lang="es-ES_tradnl" sz="1200" b="1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y ampliación de </a:t>
                      </a:r>
                      <a:r>
                        <a:rPr lang="es-ES_tradnl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Resguardos</a:t>
                      </a:r>
                      <a:endParaRPr lang="es-MX" sz="1200" i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18"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Metas a Agosto. 2018 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1.000</a:t>
                      </a:r>
                      <a:r>
                        <a:rPr lang="es-MX" sz="1200" b="1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hectáreas legalizadas -constitución-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Indicadores 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>
                          <a:effectLst/>
                          <a:latin typeface="Arial Narrow" pitchFamily="34" charset="0"/>
                          <a:ea typeface="Times New Roman"/>
                        </a:rPr>
                        <a:t>Área titulada a comunidades indígenas en constitución de resguardos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1.000</a:t>
                      </a: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hectáreas legalizadas -ampliación-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>
                          <a:effectLst/>
                          <a:latin typeface="Arial Narrow" pitchFamily="34" charset="0"/>
                          <a:ea typeface="Times New Roman"/>
                        </a:rPr>
                        <a:t>Área titulada a comunidades indígenas en ampliación de resguardos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5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466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beneficiadas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O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indígenas beneficiadas con legalización de tierras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2862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u="none" strike="noStrike" dirty="0"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Principales actividades a desarrollar</a:t>
                      </a:r>
                      <a:r>
                        <a:rPr lang="es-ES_tradnl" sz="1100" b="1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 en </a:t>
                      </a:r>
                      <a:r>
                        <a:rPr lang="es-ES_tradnl" sz="1100" b="1" u="sng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2018 </a:t>
                      </a:r>
                      <a:r>
                        <a:rPr lang="es-ES_tradnl" sz="1100" b="1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para el logro de las metas de la Estrategia</a:t>
                      </a: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:</a:t>
                      </a:r>
                      <a:r>
                        <a:rPr lang="es-ES_tradnl" sz="1200" dirty="0">
                          <a:effectLst/>
                          <a:latin typeface="Arial Narrow" pitchFamily="34" charset="0"/>
                          <a:ea typeface="Times New Roman"/>
                        </a:rPr>
                        <a:t>  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Vincular los equipos profesionales requeridos en el nivel central y las </a:t>
                      </a:r>
                      <a:r>
                        <a:rPr lang="es-ES_tradnl" sz="1200" dirty="0" err="1" smtClean="0">
                          <a:effectLst/>
                          <a:latin typeface="Arial Narrow" pitchFamily="34" charset="0"/>
                          <a:ea typeface="Times New Roman"/>
                        </a:rPr>
                        <a:t>UGTs</a:t>
                      </a: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Realizar el plan de atención a las comunidades Indígenas de acuerdo a lineamientos</a:t>
                      </a:r>
                      <a:r>
                        <a:rPr lang="es-ES_tradnl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de instancias de concertación y/o la ANT.</a:t>
                      </a:r>
                      <a:endParaRPr lang="es-ES_tradnl" sz="1200" dirty="0" smtClean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Adelantar las visitas necesarias</a:t>
                      </a:r>
                      <a:r>
                        <a:rPr lang="es-ES_tradnl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para la realización de los estudios socioeconómicos, jurídicos y de tenencia de tierras del área a titular.</a:t>
                      </a:r>
                      <a:endParaRPr lang="es-ES_tradnl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Realizar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los procesos de coordinación inter e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intrasectoriales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 requeridos</a:t>
                      </a:r>
                      <a:r>
                        <a:rPr lang="es-CO" sz="120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 para el cumplimiento de las </a:t>
                      </a: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metas.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Metas a Diciembre. </a:t>
                      </a:r>
                      <a:r>
                        <a:rPr lang="es-ES_tradnl" sz="1100" b="1" u="sng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2018 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3.000</a:t>
                      </a:r>
                      <a:r>
                        <a:rPr lang="es-MX" sz="1200" b="1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hectáreas legalizadas -constitución-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Indicadores 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>
                          <a:effectLst/>
                          <a:latin typeface="Arial Narrow" pitchFamily="34" charset="0"/>
                          <a:ea typeface="Times New Roman"/>
                        </a:rPr>
                        <a:t>Área titulada a comunidades indígenas en constitución de resguardos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3.000</a:t>
                      </a: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hectáreas legalizadas -ampliación-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>
                          <a:effectLst/>
                          <a:latin typeface="Arial Narrow" pitchFamily="34" charset="0"/>
                          <a:ea typeface="Times New Roman"/>
                        </a:rPr>
                        <a:t>Área titulada a comunidades indígenas en ampliación de resguardos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1.400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beneficiadas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O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indígenas beneficiadas con legalización de tierras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2.553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hectáreas adquiridas – indígenas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Área</a:t>
                      </a:r>
                      <a:r>
                        <a:rPr lang="es-MX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adquirida para constitución, ampliación de Resguardos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6</a:t>
                      </a:r>
                      <a:r>
                        <a:rPr lang="es-MX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Iniciativas comunitarias con enfoque diferencial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Iniciativas comunitarias implementadas para comunidades Indígenas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105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Responsable: </a:t>
                      </a:r>
                      <a:r>
                        <a:rPr lang="es-ES_tradnl" sz="1200" b="0" u="sng" dirty="0">
                          <a:effectLst/>
                          <a:latin typeface="Arial Narrow" pitchFamily="34" charset="0"/>
                          <a:ea typeface="Times New Roman"/>
                        </a:rPr>
                        <a:t>Dirección</a:t>
                      </a:r>
                      <a:r>
                        <a:rPr lang="es-ES_tradnl" sz="1200" b="0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 de Asuntos Étnicos</a:t>
                      </a:r>
                      <a:endParaRPr lang="es-MX" sz="12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794">
                <a:tc gridSpan="2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Principales amenazas a la Estrategia:</a:t>
                      </a:r>
                      <a:endParaRPr lang="es-MX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Superposiciones </a:t>
                      </a:r>
                      <a:r>
                        <a:rPr lang="es-CO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ó</a:t>
                      </a: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 traslapes aparentes con predios de terceros, de acuerdo con la información catastral.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Demoras en los trámites de aclaraciones de áreas.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Tiempos de respuestas de las dependencia de la ANT.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s-CO" sz="1200" kern="120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17757"/>
              </p:ext>
            </p:extLst>
          </p:nvPr>
        </p:nvGraphicFramePr>
        <p:xfrm>
          <a:off x="589001" y="583620"/>
          <a:ext cx="8568951" cy="4579787"/>
        </p:xfrm>
        <a:graphic>
          <a:graphicData uri="http://schemas.openxmlformats.org/drawingml/2006/table">
            <a:tbl>
              <a:tblPr/>
              <a:tblGrid>
                <a:gridCol w="334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749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Estrategia</a:t>
                      </a:r>
                      <a:r>
                        <a:rPr lang="es-ES_tradnl" sz="1200" b="1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 1</a:t>
                      </a: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:</a:t>
                      </a:r>
                      <a:r>
                        <a:rPr lang="es-ES_tradnl" sz="1200" b="1" dirty="0">
                          <a:effectLst/>
                          <a:latin typeface="Arial Narrow" pitchFamily="34" charset="0"/>
                          <a:ea typeface="Times New Roman"/>
                        </a:rPr>
                        <a:t>  </a:t>
                      </a:r>
                      <a:r>
                        <a:rPr lang="es-CO" sz="1200" dirty="0">
                          <a:latin typeface="Arial Narrow" pitchFamily="34" charset="0"/>
                        </a:rPr>
                        <a:t>Ordenamiento del territorio rural y acceso a la tierra por pobladores rurales.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16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Descripción:</a:t>
                      </a:r>
                      <a:endParaRPr lang="es-ES_tradnl" sz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i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1.1</a:t>
                      </a:r>
                      <a:r>
                        <a:rPr lang="es-ES_tradnl" sz="1200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ES_tradnl" sz="1200" i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Legalización de tierras a comunidades </a:t>
                      </a:r>
                      <a:r>
                        <a:rPr lang="es-ES_tradnl" sz="1200" i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negras </a:t>
                      </a:r>
                      <a:r>
                        <a:rPr lang="es-ES_tradnl" sz="1200" i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a través</a:t>
                      </a:r>
                      <a:r>
                        <a:rPr lang="es-ES_tradnl" sz="1200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 de los procedimientos de </a:t>
                      </a:r>
                      <a:r>
                        <a:rPr lang="es-ES_tradnl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titulación </a:t>
                      </a:r>
                      <a:r>
                        <a:rPr lang="es-ES_tradnl" sz="1200" b="1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colectiva a </a:t>
                      </a:r>
                      <a:r>
                        <a:rPr lang="es-ES_tradnl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Comunidades </a:t>
                      </a:r>
                      <a:r>
                        <a:rPr lang="es-ES_tradnl" sz="1200" b="1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negras</a:t>
                      </a:r>
                      <a:r>
                        <a:rPr lang="es-ES_tradnl" sz="1200" b="0" i="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es-MX" sz="1200" i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31"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Metas a Agosto. 2018 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Indicadores 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5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1.000 </a:t>
                      </a: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hectáreas legalizadas -titulación-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effectLst/>
                          <a:latin typeface="Arial Narrow" pitchFamily="34" charset="0"/>
                          <a:ea typeface="Times New Roman"/>
                        </a:rPr>
                        <a:t>Área titulada a comunidades negras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36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100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beneficiadas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de comunidades negras beneficiadas 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2862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u="none" strike="noStrike" dirty="0">
                          <a:effectLst/>
                          <a:latin typeface="Arial Narrow" pitchFamily="34" charset="0"/>
                          <a:ea typeface="Times New Roman"/>
                        </a:rPr>
                        <a:t> </a:t>
                      </a: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Principales actividades a desarrollar</a:t>
                      </a:r>
                      <a:r>
                        <a:rPr lang="es-ES_tradnl" sz="1100" b="1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 en </a:t>
                      </a:r>
                      <a:r>
                        <a:rPr lang="es-ES_tradnl" sz="1100" b="1" u="sng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2018 </a:t>
                      </a:r>
                      <a:r>
                        <a:rPr lang="es-ES_tradnl" sz="1100" b="1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para el logro de las metas de la Estrategia</a:t>
                      </a: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:</a:t>
                      </a:r>
                      <a:r>
                        <a:rPr lang="es-ES_tradnl" sz="1200" dirty="0">
                          <a:effectLst/>
                          <a:latin typeface="Arial Narrow" pitchFamily="34" charset="0"/>
                          <a:ea typeface="Times New Roman"/>
                        </a:rPr>
                        <a:t>  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Vincular los equipos profesionales requeridos en el nivel central y las </a:t>
                      </a:r>
                      <a:r>
                        <a:rPr lang="es-ES_tradnl" sz="1200" dirty="0" err="1" smtClean="0">
                          <a:effectLst/>
                          <a:latin typeface="Arial Narrow" pitchFamily="34" charset="0"/>
                          <a:ea typeface="Times New Roman"/>
                        </a:rPr>
                        <a:t>UGTs</a:t>
                      </a: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Realizar el plan de atención a las comunidades Indígenas y negras de acuerdo a lineamientos</a:t>
                      </a:r>
                      <a:r>
                        <a:rPr lang="es-ES_tradnl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de instancias de concertación y/o la ANT.</a:t>
                      </a:r>
                      <a:endParaRPr lang="es-ES_tradnl" sz="1200" dirty="0" smtClean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Adelantar las visitas necesarias</a:t>
                      </a:r>
                      <a:r>
                        <a:rPr lang="es-ES_tradnl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para la realización de los estudios socioeconómicos, jurídicos y de tenencia de tierras del área a titular.</a:t>
                      </a:r>
                      <a:endParaRPr lang="es-ES_tradnl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Realizar 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los procesos de coordinación inter e </a:t>
                      </a:r>
                      <a:r>
                        <a:rPr lang="es-CO" sz="1200" kern="120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intrasectoriales</a:t>
                      </a:r>
                      <a:r>
                        <a:rPr lang="es-CO" sz="12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 requeridos</a:t>
                      </a:r>
                      <a:r>
                        <a:rPr lang="es-CO" sz="120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 para el cumplimiento de las </a:t>
                      </a: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metas.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Metas a Diciembre. </a:t>
                      </a:r>
                      <a:r>
                        <a:rPr lang="es-ES_tradnl" sz="1100" b="1" u="sng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2018 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1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Indicadores 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5.000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hectáreas legalizadas -titulación-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effectLst/>
                          <a:latin typeface="Arial Narrow" pitchFamily="34" charset="0"/>
                          <a:ea typeface="Times New Roman"/>
                        </a:rPr>
                        <a:t>Área titulada a comunidades negras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30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500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beneficiadas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dirty="0">
                          <a:effectLst/>
                          <a:latin typeface="Arial Narrow" pitchFamily="34" charset="0"/>
                          <a:ea typeface="Times New Roman"/>
                        </a:rPr>
                        <a:t>Familias de comunidades negras beneficiadas </a:t>
                      </a: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MX" sz="12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1,374</a:t>
                      </a: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hectáreas adquiridas  negros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Área</a:t>
                      </a:r>
                      <a:r>
                        <a:rPr lang="es-MX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adquirida para Titulación a Negros 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b="1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4</a:t>
                      </a:r>
                      <a:r>
                        <a:rPr lang="es-MX" sz="12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Iniciativas comunitarias con enfoque diferencial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MX" sz="12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Iniciativas comunitarias implementadas para comunidades Negras</a:t>
                      </a:r>
                      <a:endParaRPr lang="es-MX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105">
                <a:tc gridSpan="2">
                  <a:txBody>
                    <a:bodyPr/>
                    <a:lstStyle/>
                    <a:p>
                      <a:pPr marL="1143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Responsable: </a:t>
                      </a:r>
                      <a:r>
                        <a:rPr lang="es-ES_tradnl" sz="1200" b="0" u="sng" dirty="0">
                          <a:effectLst/>
                          <a:latin typeface="Arial Narrow" pitchFamily="34" charset="0"/>
                          <a:ea typeface="Times New Roman"/>
                        </a:rPr>
                        <a:t>Dirección</a:t>
                      </a:r>
                      <a:r>
                        <a:rPr lang="es-ES_tradnl" sz="1200" b="0" u="sng" baseline="0" dirty="0">
                          <a:effectLst/>
                          <a:latin typeface="Arial Narrow" pitchFamily="34" charset="0"/>
                          <a:ea typeface="Times New Roman"/>
                        </a:rPr>
                        <a:t> de Asuntos Étnicos</a:t>
                      </a:r>
                      <a:endParaRPr lang="es-MX" sz="12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794">
                <a:tc gridSpan="2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u="sng" dirty="0">
                          <a:effectLst/>
                          <a:latin typeface="Arial Narrow" pitchFamily="34" charset="0"/>
                          <a:ea typeface="Times New Roman"/>
                        </a:rPr>
                        <a:t>Principales amenazas a la Estrategia:</a:t>
                      </a:r>
                      <a:endParaRPr lang="es-MX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Superposiciones </a:t>
                      </a:r>
                      <a:r>
                        <a:rPr lang="es-CO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ó</a:t>
                      </a: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 traslapes aparentes con predios de terceros, de acuerdo con la información catastral.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Demoras en los trámites de aclaraciones de áreas.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CO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Tiempos de respuestas de las dependencia de la ANT.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s-CO" sz="1200" kern="120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50185" marR="50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9043" y="332656"/>
            <a:ext cx="612068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99" b="1" dirty="0" smtClean="0"/>
              <a:t>DIRECCIÓN DE ASUNTOS ÉTNICOS</a:t>
            </a:r>
            <a:endParaRPr lang="es-CO" sz="1799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5027" y="1196752"/>
            <a:ext cx="10297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COMPROMISOS ADICIONALES CONCERTADOS CON EL DIRECTOR GENERAL:</a:t>
            </a:r>
          </a:p>
          <a:p>
            <a:pPr algn="just"/>
            <a:endParaRPr lang="es-CO" b="1" dirty="0" smtClean="0"/>
          </a:p>
          <a:p>
            <a:pPr algn="just"/>
            <a:r>
              <a:rPr lang="es-CO" dirty="0" smtClean="0"/>
              <a:t>COMUNIDADES INDÍGENAS</a:t>
            </a:r>
            <a:endParaRPr lang="es-CO" dirty="0"/>
          </a:p>
          <a:p>
            <a:pPr marL="285750" indent="-285750" algn="just">
              <a:buFontTx/>
              <a:buChar char="-"/>
            </a:pPr>
            <a:endParaRPr lang="es-CO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Al mes de julio, lograr 7 ampliaciones y 7 constituciones; las iniciativas comunitarias suben a 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Al mes de diciembre, lograr 15 ampliaciones y 15 constituciones.</a:t>
            </a:r>
          </a:p>
          <a:p>
            <a:pPr marL="285750" indent="-285750" algn="just">
              <a:buFontTx/>
              <a:buChar char="-"/>
            </a:pPr>
            <a:endParaRPr lang="es-CO" dirty="0" smtClean="0"/>
          </a:p>
          <a:p>
            <a:pPr algn="just"/>
            <a:r>
              <a:rPr lang="es-CO" dirty="0" smtClean="0"/>
              <a:t>COMUNIDADES NEGRAS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Al mes de julio, logar 10 títulos colectivos.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227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Mapa de Procesos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55" y="1412776"/>
            <a:ext cx="777686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7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Proyectos Estratégicos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1657" y="1562946"/>
            <a:ext cx="10650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i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vocación para construir una identidad organizacional diferencial para producir el Ordenamiento Social de la Propiedad Rural en Colombia para una paz estable y duradera.</a:t>
            </a:r>
          </a:p>
          <a:p>
            <a:pPr algn="just"/>
            <a:endParaRPr lang="es-CO" sz="32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2900" indent="-285750" algn="just">
              <a:buBlip>
                <a:blip r:embed="rId2"/>
              </a:buBlip>
            </a:pPr>
            <a:r>
              <a:rPr lang="es-ES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del primer proyecto</a:t>
            </a:r>
            <a:r>
              <a:rPr lang="es-ES" sz="28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Atención de la cuestión no resuelta de la propiedad sobre la tierra.</a:t>
            </a:r>
            <a:endParaRPr lang="es-CO" sz="28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2900" indent="-285750" algn="just">
              <a:buBlip>
                <a:blip r:embed="rId2"/>
              </a:buBlip>
            </a:pPr>
            <a:r>
              <a:rPr lang="es-ES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del segundo proyecto</a:t>
            </a:r>
            <a:r>
              <a:rPr lang="es-ES" sz="28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Priorización de los territorios más afectados por el conflicto. la  miseria y el abandono (barrido predial).</a:t>
            </a:r>
            <a:endParaRPr lang="es-CO" sz="28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1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000" dirty="0"/>
              <a:t>Pilares Estratégicos de la Visión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27995" y="1462089"/>
            <a:ext cx="8645525" cy="4192587"/>
          </a:xfrm>
          <a:prstGeom prst="roundRect">
            <a:avLst>
              <a:gd name="adj" fmla="val 1116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CH" altLang="es-MX" sz="140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772641" y="1695411"/>
            <a:ext cx="213845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FFC000"/>
                </a:solidFill>
              </a:rPr>
              <a:t>GRANDES DIRECCIONADORES ESTRATÉGICOS ANT</a:t>
            </a:r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2341098" y="1962097"/>
            <a:ext cx="7074928" cy="3268442"/>
            <a:chOff x="880" y="1515"/>
            <a:chExt cx="3992" cy="1685"/>
          </a:xfrm>
        </p:grpSpPr>
        <p:sp>
          <p:nvSpPr>
            <p:cNvPr id="9" name="Oval 59"/>
            <p:cNvSpPr>
              <a:spLocks noChangeArrowheads="1"/>
            </p:cNvSpPr>
            <p:nvPr/>
          </p:nvSpPr>
          <p:spPr bwMode="auto">
            <a:xfrm>
              <a:off x="880" y="1515"/>
              <a:ext cx="3992" cy="1685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de-CH" altLang="es-MX" sz="1400"/>
            </a:p>
          </p:txBody>
        </p:sp>
        <p:sp>
          <p:nvSpPr>
            <p:cNvPr id="10" name="AutoShape 60"/>
            <p:cNvSpPr>
              <a:spLocks noChangeArrowheads="1"/>
            </p:cNvSpPr>
            <p:nvPr/>
          </p:nvSpPr>
          <p:spPr bwMode="auto">
            <a:xfrm rot="5033196" flipV="1">
              <a:off x="3507" y="3109"/>
              <a:ext cx="85" cy="8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0" hangingPunct="0"/>
              <a:endParaRPr lang="de-CH" altLang="es-MX" sz="1400"/>
            </a:p>
          </p:txBody>
        </p:sp>
        <p:sp>
          <p:nvSpPr>
            <p:cNvPr id="11" name="AutoShape 61"/>
            <p:cNvSpPr>
              <a:spLocks noChangeArrowheads="1"/>
            </p:cNvSpPr>
            <p:nvPr/>
          </p:nvSpPr>
          <p:spPr bwMode="auto">
            <a:xfrm rot="19719272" flipV="1">
              <a:off x="4690" y="2001"/>
              <a:ext cx="85" cy="8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0" hangingPunct="0"/>
              <a:endParaRPr lang="de-CH" altLang="es-MX" sz="1400"/>
            </a:p>
          </p:txBody>
        </p:sp>
        <p:sp>
          <p:nvSpPr>
            <p:cNvPr id="12" name="AutoShape 62"/>
            <p:cNvSpPr>
              <a:spLocks noChangeArrowheads="1"/>
            </p:cNvSpPr>
            <p:nvPr/>
          </p:nvSpPr>
          <p:spPr bwMode="auto">
            <a:xfrm rot="19719272" flipH="1">
              <a:off x="906" y="2539"/>
              <a:ext cx="85" cy="8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0" hangingPunct="0"/>
              <a:endParaRPr lang="de-CH" altLang="es-MX" sz="1400"/>
            </a:p>
          </p:txBody>
        </p:sp>
        <p:sp>
          <p:nvSpPr>
            <p:cNvPr id="13" name="AutoShape 63"/>
            <p:cNvSpPr>
              <a:spLocks noChangeArrowheads="1"/>
            </p:cNvSpPr>
            <p:nvPr/>
          </p:nvSpPr>
          <p:spPr bwMode="auto">
            <a:xfrm rot="5033196" flipH="1">
              <a:off x="2163" y="1523"/>
              <a:ext cx="85" cy="8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eaLnBrk="0" hangingPunct="0"/>
              <a:endParaRPr lang="de-CH" altLang="es-MX" sz="1400"/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31470" y="5545140"/>
            <a:ext cx="5267549" cy="80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Desarrollar el modelo de atención por oferta (Barrido Predial).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Diseñar y ejecutar un proyecto para la descongestión.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Crear una cultura de gestión por procesos que garantice la entrega de productos y servicios en términos de calidad. oportunidad  y orientada al ciudadano. (Acuerdos de Niveles de Servicio ANS)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802608" y="3179763"/>
            <a:ext cx="2138458" cy="6325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Gobernabilidad y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 desarrollo de las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competencias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de liderazgo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650958" y="3241677"/>
            <a:ext cx="2418454" cy="73004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Plataforma Tecnológica.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interoperabilidad  y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 gestión de la información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63308" y="1651001"/>
            <a:ext cx="2138458" cy="7934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Articulación Grupos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de  interés y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comunicaciones de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impacto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4809333" y="4748213"/>
            <a:ext cx="2138458" cy="5850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Eficiencia en el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Modelo de atención y </a:t>
            </a:r>
          </a:p>
          <a:p>
            <a:pPr algn="ctr" eaLnBrk="0" hangingPunct="0"/>
            <a:r>
              <a:rPr lang="es-CO" altLang="es-MX" sz="1100" b="1" dirty="0">
                <a:solidFill>
                  <a:schemeClr val="bg1"/>
                </a:solidFill>
              </a:rPr>
              <a:t>de operación</a:t>
            </a: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4809333" y="1600200"/>
            <a:ext cx="235787" cy="17550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s-MX" sz="11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Oval 52"/>
          <p:cNvSpPr>
            <a:spLocks noChangeArrowheads="1"/>
          </p:cNvSpPr>
          <p:nvPr/>
        </p:nvSpPr>
        <p:spPr bwMode="auto">
          <a:xfrm>
            <a:off x="7625558" y="3179763"/>
            <a:ext cx="235787" cy="17550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s-MX" sz="11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Oval 53"/>
          <p:cNvSpPr>
            <a:spLocks noChangeArrowheads="1"/>
          </p:cNvSpPr>
          <p:nvPr/>
        </p:nvSpPr>
        <p:spPr bwMode="auto">
          <a:xfrm>
            <a:off x="4739483" y="4727575"/>
            <a:ext cx="235787" cy="17550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s-MX" sz="11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Oval 54"/>
          <p:cNvSpPr>
            <a:spLocks noChangeArrowheads="1"/>
          </p:cNvSpPr>
          <p:nvPr/>
        </p:nvSpPr>
        <p:spPr bwMode="auto">
          <a:xfrm>
            <a:off x="1764508" y="3136900"/>
            <a:ext cx="235787" cy="17550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altLang="es-MX" sz="11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Rectangle 133"/>
          <p:cNvSpPr>
            <a:spLocks noChangeArrowheads="1"/>
          </p:cNvSpPr>
          <p:nvPr/>
        </p:nvSpPr>
        <p:spPr bwMode="auto">
          <a:xfrm>
            <a:off x="5009374" y="2616904"/>
            <a:ext cx="2030389" cy="133943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de-CH" sz="2800" dirty="0"/>
              <a:t>OSPR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876383" y="4232277"/>
            <a:ext cx="2151557" cy="80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>
                <a:ea typeface="MS PGothic" pitchFamily="34" charset="-128"/>
              </a:rPr>
              <a:t>Plataforma Unificada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MX" altLang="es-MX" sz="1050">
                <a:ea typeface="MS PGothic" pitchFamily="34" charset="-128"/>
              </a:rPr>
              <a:t>Información en tiempo  real para la toma de decisiones.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MX" altLang="es-MX" sz="1050">
                <a:ea typeface="MS PGothic" pitchFamily="34" charset="-128"/>
              </a:rPr>
              <a:t>Interoperabilidad con entes externos.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069932" y="1557340"/>
            <a:ext cx="3030846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Identificación y gestión de grupos de interés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Comunicación estratégicas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802607" y="4154478"/>
            <a:ext cx="2487225" cy="1131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Desarrollar una cultura corporativa orientada a la creación constante de valor público.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CO" altLang="es-MX" sz="1050" dirty="0">
                <a:solidFill>
                  <a:srgbClr val="000000"/>
                </a:solidFill>
                <a:ea typeface="MS PGothic" pitchFamily="34" charset="-128"/>
              </a:rPr>
              <a:t>Gerencia de Proyectos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MX" altLang="es-MX" sz="1050" dirty="0">
                <a:solidFill>
                  <a:srgbClr val="000000"/>
                </a:solidFill>
                <a:ea typeface="MS PGothic" pitchFamily="34" charset="-128"/>
              </a:rPr>
              <a:t>Mitigar riesgos operativos.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s-MX" altLang="es-MX" sz="1050" dirty="0">
                <a:solidFill>
                  <a:srgbClr val="000000"/>
                </a:solidFill>
                <a:ea typeface="MS PGothic" pitchFamily="34" charset="-128"/>
              </a:rPr>
              <a:t>Implementar métodos de solución de problemas.</a:t>
            </a:r>
            <a:endParaRPr lang="es-CO" altLang="es-MX" sz="1050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9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47034" y="2602362"/>
            <a:ext cx="7764464" cy="768350"/>
          </a:xfrm>
        </p:spPr>
        <p:txBody>
          <a:bodyPr>
            <a:normAutofit fontScale="62500" lnSpcReduction="20000"/>
          </a:bodyPr>
          <a:lstStyle/>
          <a:p>
            <a:r>
              <a:rPr lang="es-C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 vigencia </a:t>
            </a:r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Indicativo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48" y="-2047"/>
            <a:ext cx="3815727" cy="2244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708" r="11660"/>
          <a:stretch/>
        </p:blipFill>
        <p:spPr>
          <a:xfrm>
            <a:off x="1788906" y="3730577"/>
            <a:ext cx="2679499" cy="19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16414" y="731415"/>
            <a:ext cx="3853460" cy="442453"/>
          </a:xfrm>
        </p:spPr>
        <p:txBody>
          <a:bodyPr>
            <a:normAutofit fontScale="90000"/>
          </a:bodyPr>
          <a:lstStyle/>
          <a:p>
            <a:r>
              <a:rPr lang="es-CO" sz="1800" dirty="0"/>
              <a:t>Presupuesto </a:t>
            </a:r>
            <a:r>
              <a:rPr lang="es-CO" sz="1800" dirty="0" smtClean="0"/>
              <a:t>Comunicado </a:t>
            </a:r>
            <a:r>
              <a:rPr lang="es-CO" sz="1800" dirty="0"/>
              <a:t>Vigencia Fiscal </a:t>
            </a:r>
            <a:r>
              <a:rPr lang="es-CO" sz="1800" dirty="0" smtClean="0"/>
              <a:t>2018 </a:t>
            </a:r>
            <a:endParaRPr lang="es-ES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36300"/>
              </p:ext>
            </p:extLst>
          </p:nvPr>
        </p:nvGraphicFramePr>
        <p:xfrm>
          <a:off x="404987" y="1340768"/>
          <a:ext cx="9112944" cy="4654607"/>
        </p:xfrm>
        <a:graphic>
          <a:graphicData uri="http://schemas.openxmlformats.org/drawingml/2006/table">
            <a:tbl>
              <a:tblPr/>
              <a:tblGrid>
                <a:gridCol w="30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1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CODIGO BPIN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 PRESUPUESTAL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RECURSOS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2017011000084 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técnica y jurídica para la formalización de la pequeña propiedad privada rural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30.000.000.000,00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2017011000085 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jurídica y técnica para la regularización de la propiedad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15.537.252.102,00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2017011000062  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Dotación de tierras para garantizar los mecanismos de acceso a sujetos de reforma agraria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66.589.045.493,00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planes de ordenamiento social de la propiedad rural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67.424.930.786,00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del sistema integrado de tierras para la gestión del ordenamiento social de la propiedad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  8.835.782.564,00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2013011000155 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del programa de legalización de tierras y fomento al desarrollo rural para comunidades indígenas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28.895.385.927,00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2013011000189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C-1704-1100-14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del programa de legalización de tierras y fomento al desarrollo rural para comunidades negras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14.947.692.964,00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60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2016011000262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C-1799-1100-3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mantenimiento y adquisición de sedes a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  1.723.872.164,00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034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C-1799-1100-4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gestión integral del fondo documental de la agencia nacional de tierras nivel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12.000.000.000,00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606"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2017011000094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C-1799-1100-5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capacidad de gestión institucional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        15.350.734.769,00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6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261.304.696.769,00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3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47034" y="2602362"/>
            <a:ext cx="7764464" cy="768350"/>
          </a:xfrm>
        </p:spPr>
        <p:txBody>
          <a:bodyPr>
            <a:normAutofit fontScale="70000" lnSpcReduction="20000"/>
          </a:bodyPr>
          <a:lstStyle/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 metas y actividades 2018 DIRECCIÓN DE ACESO A TIERRAS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48" y="-2047"/>
            <a:ext cx="3815727" cy="22445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708" r="11660"/>
          <a:stretch/>
        </p:blipFill>
        <p:spPr>
          <a:xfrm>
            <a:off x="1788906" y="3730577"/>
            <a:ext cx="2679499" cy="19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CBC7FC5-7F5B-4ECA-87E3-B3750EAB5F9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089D3F9-DC04-4544-B900-ABF7F684253A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83D4C45-5547-495D-BC80-408FF337D003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5CD50A7-EFCD-451D-96A1-F659D3AB1EA2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D619AA35-ED19-4A68-B8F0-30E84CC1F209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66A09E36-B325-4461-A98E-B341446CA4E2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7E95915D-583A-4680-8A92-FB24C2E6566A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5C4BFFE6-D058-49BC-B7BA-26A9B60C9273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7FE6A6ED-006B-47C2-9965-5F9005085529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EE7FC1A-F3D2-4878-A615-9E5EF56A88FE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EBFAFB23-6669-4F5B-9885-E70656619BE7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305EA5C3-4B89-47FF-8E9A-041BAC5D7C0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CC270E0-A58D-47F7-A5C8-6FF2B867398A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CD744E1-3AC4-460E-8911-2738049783B0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E17052AE-E88E-4F3F-B3F2-50E84F1FC124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C9A7226-6DE9-4929-B9E3-1357B6488898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9891F173-B254-464B-8E8D-5A87514376DA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73EB59E-9962-4B43-B569-0DBFCAFC2C3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10DA63DB-04E0-4F74-A372-BD07876C35F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4DE071F-7645-42AA-8AF3-1DC39AE3CD3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F3E98F2-F9C4-48CC-82D0-50344BA506D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DBE2210-8771-4295-A3BF-5B15CC73494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7FED09D-8F91-4B6B-B77A-E2E2DEEEAC8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8A83D43-93CA-4AD4-A6AF-CA57382914E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EECB03C-BDE7-489B-AADC-81EA4FD8B0B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4EF4B7B-2F89-4DCA-9259-FE1B6E583F1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1AC0913-C078-43EA-871E-E46DCB7CD95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6ED2BAB-BCE5-47F3-B622-2198FEA906D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A03BBB8-F8C6-45F6-B194-EF901D5E772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282FB41-1E7D-479F-8461-14047AC00B1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E773E7D-5BEB-40BA-9E65-D915867B735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B3BF582-F788-4B9C-925E-EFB8A8D3127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DAEAE26-90E0-46EC-9EF3-0CDF542562BA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BE5AE49-3683-4466-B50F-E8585843AB3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25F5AAF-679F-4875-B0D6-A7AA28B941D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3F38605-5915-4E39-BF30-BC24C14C32F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0708130-7C33-448D-864E-A21CC5EA06D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8D91F05-3049-448E-BF2B-725A648A561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159C1F0-97AC-435C-B04C-219B5E0A143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2600F4F-8039-4E87-92C3-5FA9F9B6BC9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579FCE2-E30E-4CDD-B204-2D213173D0FD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2CF2793-DD15-46E2-8B59-356F52D7A49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2BF10A1-97B0-463A-A50A-C821D1D5836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24C748F-BCD6-4A0A-B320-CFACC5672C5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EC9193B-8AA2-4BFB-A666-C628F1AA844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B93F1AD-EE51-4F7F-82FD-8298D5067B9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8C8272C-97D2-48EB-B42E-E405D1B846A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1D8450E6-3E9D-4165-8B56-5CE404168BD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D8714EB-1226-46D1-8634-5A4A9B851ED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D1942CE-FCF2-4F12-8615-6219E27D429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19CFE0A-E355-4A49-A32C-AE11FC4BE1B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E611D3B-DE73-4C06-B4AB-DAD05302348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5449563-E484-49FE-9CD2-4BFB08BFEAA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D0268E7-007B-42FC-B994-F71D8F48234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073CB22-3995-43B3-A72E-EC46FCDE29B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56929A2-3B45-42BB-B107-6CE5191E4BA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5FF2D21-CEF6-4D3F-8EC0-6B96501500BB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2AE65B5-4CA4-4B4C-AF11-66009254A10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6DEF719-DCD0-4FF9-A6E3-DDC8145B7A3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A52E01F8-7A52-4627-B5FA-17461994EF2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EED5322-EBB2-4B4B-BD48-D5DAF478F67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5FDBFB4-67A4-4170-8BBE-36ABF1A4004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25884D06-A358-477D-BD33-11F81C510D40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612CC87-43B5-4210-9E61-1B71DEBB8420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085B4DD-B7E2-47E7-9EB6-8E10AAA938C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86AA4E9-3E6C-4DFC-A5BD-BF970548C84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2AFFE88F-59CE-45A1-9EB4-243333AE2D8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7350C94B-A936-4F86-9A80-FA89C9059CA4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36BE82F-9EF9-4670-BE62-A245A73ADA50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41FFBAD-F6E6-4F8E-A519-946C0E71B5C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C3D41A9-FB7B-4E7E-8F7D-5A1811ACE47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82838A2-2868-4B04-95A4-581161D111A5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841FDF6-44E4-49F3-AF86-AB375A1BD05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802D418E-7FB1-488B-BE3B-0F82214F29E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3494B14-1668-44DC-BA0F-AA082E2E228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FE1092A0-BB0C-4DE0-ABF0-B90B2B4607A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6FC35B97-B3DB-4539-8AFB-888A07DB811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8BF4BA8-FBDC-41B0-9524-E060713026B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9DB1D0D-8B0C-4381-9086-533F521A4DE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D7542C9-2DDF-4EBB-9700-9FA490EC3938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E6B340D5-DBC0-4570-BE93-B6FE8E2332F4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B7909BF-0E49-45C2-90ED-9A56D026DD1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D8114F4-2C97-425F-B7E4-D9E7820BFD12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78B3A46-5AAB-4DF7-9796-67C5831001C9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AEAB52FF-0917-49A9-B27E-A8A4452F5108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7AC1132-D66A-4F48-A36B-E1613E9C0ECE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53B526E-6142-45F8-937F-8E61D294BCE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79B84A75-D832-4441-A96B-C0416D853B5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D324CB5-E2B9-473A-BBDB-3A8DF349788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5406ABC4-B69C-4369-896A-8E8A0B7CDBF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E22E39D-1777-47D5-8BEC-DDB655ECC5CC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B7CC4D8F-A24E-473E-B343-3588D78DFE6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571377F-2D0B-4244-BFF3-A5F747F778B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F4BDF91-CF98-47F6-91DC-A2BD3B88E57D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68F23A98-D57D-4A8A-AC0E-4BC7FA41B4F9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B8D340A-EA2B-4803-AFB1-B47C51CA71C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0A6EA015-F01E-4952-B38F-AD31A45FE22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5A8D2424-0F0C-45B8-ADE2-7D22953ACD02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584A2E25-B3F7-4E96-B48F-FB186BA9E7D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258D5BB-17E6-4E0F-A985-2E93061EDF68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4BBA3891-59D9-4819-8190-55177F41242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A0A7A32-CCB9-457F-82CD-E5F273A5BE1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6C2A54F5-6EA0-4698-A476-5B2AE00F06F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E28CD01E-A690-4E99-AB3D-85304B9741D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914D55E-CA4A-40C9-A51D-AA7072C29527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78A89E62-6207-4ECC-9005-8271BCF2FFB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34B9DA5-4D02-4AD2-AE3E-6CE0B2E3408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A8A14DD-81D0-4FA4-8455-BAB015A1CD9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DCAF45C2-30B3-4EB7-A652-50D65F17DFCF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DB7B96A9-1F46-4802-A387-CFB444AA91BF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D1A9B458-71DA-4976-96D8-DFE072EA7C73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102B2AC1-586A-429B-AB97-70E7563953C8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72B6C7CE-DA02-4ACB-B894-F613149A945D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3A64A9B-078D-4ACC-BE6B-44FDE094937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156FE935-85CB-4AF7-A4BB-EE747ECBA92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30664</TotalTime>
  <Words>2699</Words>
  <Application>Microsoft Office PowerPoint</Application>
  <PresentationFormat>Personalizado</PresentationFormat>
  <Paragraphs>360</Paragraphs>
  <Slides>32</Slides>
  <Notes>0</Notes>
  <HiddenSlides>4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MS PGothic</vt:lpstr>
      <vt:lpstr>Arial</vt:lpstr>
      <vt:lpstr>Arial Narrow</vt:lpstr>
      <vt:lpstr>Calibri</vt:lpstr>
      <vt:lpstr>Symbol</vt:lpstr>
      <vt:lpstr>Tahoma</vt:lpstr>
      <vt:lpstr>Times New Roman</vt:lpstr>
      <vt:lpstr>Wingdings</vt:lpstr>
      <vt:lpstr>Tema de Office</vt:lpstr>
      <vt:lpstr>Presentación de PowerPoint</vt:lpstr>
      <vt:lpstr>Misión</vt:lpstr>
      <vt:lpstr>Visión</vt:lpstr>
      <vt:lpstr>Mapa de Procesos</vt:lpstr>
      <vt:lpstr>Proyectos Estratégicos</vt:lpstr>
      <vt:lpstr>Pilares Estratégicos de la Visión</vt:lpstr>
      <vt:lpstr>Presentación de PowerPoint</vt:lpstr>
      <vt:lpstr>Presupuesto Comunicado Vigencia Fiscal 2018 </vt:lpstr>
      <vt:lpstr>Presentación de PowerPoint</vt:lpstr>
      <vt:lpstr>  Fichas Proyectos de Inversión 2018 Objetivo 1: </vt:lpstr>
      <vt:lpstr>Presentación de PowerPoint</vt:lpstr>
      <vt:lpstr>  Fichas Proyectos de Inversión 2018 Objetivo 2: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IMPLEMENTACIÓN DEL SISTEMA INTEGRADO DE TIERRAS PARA LA GESTIÓN DEL ORDENAMIENTO SOCIAL DE LA PROPIEDAD  </vt:lpstr>
      <vt:lpstr>PROYECTO IMPLEMENTACIÓN DEL SISTEMA INTEGRADO DE TIERRAS PARA LA GESTIÓN DEL ORDENAMIENTO SOCIAL DE LA PROPIEDAD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jpenuela</dc:creator>
  <cp:lastModifiedBy>Jose Augusto Acosta Buitrago</cp:lastModifiedBy>
  <cp:revision>1338</cp:revision>
  <cp:lastPrinted>2016-10-06T19:02:44Z</cp:lastPrinted>
  <dcterms:created xsi:type="dcterms:W3CDTF">2015-01-22T19:30:17Z</dcterms:created>
  <dcterms:modified xsi:type="dcterms:W3CDTF">2017-12-21T18:27:04Z</dcterms:modified>
</cp:coreProperties>
</file>